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7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da-DK"/>
    </a:defPPr>
    <a:lvl1pPr algn="l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B43B-6785-406B-9FB3-514A7F507312}" type="datetimeFigureOut">
              <a:rPr lang="da-DK" smtClean="0"/>
              <a:t>13.09.2022</a:t>
            </a:fld>
            <a:endParaRPr lang="da-DK"/>
          </a:p>
        </p:txBody>
      </p:sp>
      <p:sp>
        <p:nvSpPr>
          <p:cNvPr id="11" name="Pladsholder til sidefod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Pladsholder til dias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D9F5-16A1-4F85-B573-642BFB8A89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661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9" name="Pladsholder til dato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B43B-6785-406B-9FB3-514A7F507312}" type="datetimeFigureOut">
              <a:rPr lang="da-DK" smtClean="0"/>
              <a:t>13.09.2022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Pladsholder til dias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D9F5-16A1-4F85-B573-642BFB8A89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9814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indholdsobjekt, 2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2"/>
          </p:nvPr>
        </p:nvSpPr>
        <p:spPr>
          <a:xfrm>
            <a:off x="624417" y="1602000"/>
            <a:ext cx="6528000" cy="4525200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8" name="Pladsholder til billede 7"/>
          <p:cNvSpPr>
            <a:spLocks noGrp="1"/>
          </p:cNvSpPr>
          <p:nvPr>
            <p:ph type="pic" sz="quarter" idx="13" hasCustomPrompt="1"/>
          </p:nvPr>
        </p:nvSpPr>
        <p:spPr>
          <a:xfrm>
            <a:off x="7394077" y="1628774"/>
            <a:ext cx="4224000" cy="2016000"/>
          </a:xfrm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r>
              <a:rPr lang="da-DK" dirty="0"/>
              <a:t>Indsæt billede her – eller slet billedpladsholder</a:t>
            </a:r>
          </a:p>
        </p:txBody>
      </p:sp>
      <p:sp>
        <p:nvSpPr>
          <p:cNvPr id="10" name="Pladsholder til billede 9"/>
          <p:cNvSpPr>
            <a:spLocks noGrp="1"/>
          </p:cNvSpPr>
          <p:nvPr>
            <p:ph type="pic" sz="quarter" idx="14" hasCustomPrompt="1"/>
          </p:nvPr>
        </p:nvSpPr>
        <p:spPr>
          <a:xfrm>
            <a:off x="7394079" y="3849995"/>
            <a:ext cx="4224000" cy="2016000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da-DK" dirty="0"/>
              <a:t>Indsæt billede her – eller slet billedpladsholder</a:t>
            </a:r>
          </a:p>
        </p:txBody>
      </p:sp>
      <p:sp>
        <p:nvSpPr>
          <p:cNvPr id="13" name="Pladsholder til dato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3DEB43B-6785-406B-9FB3-514A7F507312}" type="datetimeFigureOut">
              <a:rPr lang="da-DK" smtClean="0"/>
              <a:t>13.09.2022</a:t>
            </a:fld>
            <a:endParaRPr lang="da-DK"/>
          </a:p>
        </p:txBody>
      </p:sp>
      <p:sp>
        <p:nvSpPr>
          <p:cNvPr id="14" name="Pladsholder til sidefod 1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" name="Pladsholder til diasnumm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5F6D9F5-16A1-4F85-B573-642BFB8A89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1338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, 2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B43B-6785-406B-9FB3-514A7F507312}" type="datetimeFigureOut">
              <a:rPr lang="da-DK" smtClean="0"/>
              <a:t>13.09.2022</a:t>
            </a:fld>
            <a:endParaRPr lang="da-DK"/>
          </a:p>
        </p:txBody>
      </p:sp>
      <p:sp>
        <p:nvSpPr>
          <p:cNvPr id="11" name="Pladsholder til sidefod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Pladsholder til dias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D9F5-16A1-4F85-B573-642BFB8A89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765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B43B-6785-406B-9FB3-514A7F507312}" type="datetimeFigureOut">
              <a:rPr lang="da-DK" smtClean="0"/>
              <a:t>13.09.2022</a:t>
            </a:fld>
            <a:endParaRPr lang="da-DK"/>
          </a:p>
        </p:txBody>
      </p:sp>
      <p:sp>
        <p:nvSpPr>
          <p:cNvPr id="9" name="Pladsholder til sidefod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D9F5-16A1-4F85-B573-642BFB8A89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363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B43B-6785-406B-9FB3-514A7F507312}" type="datetimeFigureOut">
              <a:rPr lang="da-DK" smtClean="0"/>
              <a:t>13.09.2022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6D9F5-16A1-4F85-B573-642BFB8A89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519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ppt_bund_vissengroe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12192000" cy="71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260350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567584" y="6524626"/>
            <a:ext cx="624416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100"/>
            </a:lvl1pPr>
          </a:lstStyle>
          <a:p>
            <a:fld id="{C5F6D9F5-16A1-4F85-B573-642BFB8A89C8}" type="slidenum">
              <a:rPr lang="da-DK" smtClean="0"/>
              <a:t>‹nr.›</a:t>
            </a:fld>
            <a:endParaRPr lang="da-DK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2"/>
          </p:nvPr>
        </p:nvSpPr>
        <p:spPr>
          <a:xfrm>
            <a:off x="609600" y="6479215"/>
            <a:ext cx="28448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43DEB43B-6785-406B-9FB3-514A7F507312}" type="datetimeFigureOut">
              <a:rPr lang="da-DK" smtClean="0"/>
              <a:t>13.09.2022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>
            <a:off x="623392" y="6263191"/>
            <a:ext cx="864096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9184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70000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1155066"/>
            <a:ext cx="10363200" cy="1470025"/>
          </a:xfrm>
        </p:spPr>
        <p:txBody>
          <a:bodyPr/>
          <a:lstStyle/>
          <a:p>
            <a:r>
              <a:rPr lang="da-DK" b="1" dirty="0"/>
              <a:t>Offentligt ansattes motivation</a:t>
            </a:r>
            <a:br>
              <a:rPr lang="da-DK" dirty="0"/>
            </a:br>
            <a:r>
              <a:rPr lang="da-DK" dirty="0"/>
              <a:t>Refleksioner på ledelse, trivsel, og livsbalance i en kommunal kontekst.</a:t>
            </a:r>
            <a:br>
              <a:rPr lang="da-DK" dirty="0"/>
            </a:b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828800" y="3076303"/>
            <a:ext cx="8534400" cy="1752600"/>
          </a:xfrm>
        </p:spPr>
        <p:txBody>
          <a:bodyPr/>
          <a:lstStyle/>
          <a:p>
            <a:r>
              <a:rPr lang="da-DK" sz="2000" b="1" dirty="0" err="1">
                <a:solidFill>
                  <a:schemeClr val="accent4"/>
                </a:solidFill>
              </a:rPr>
              <a:t>Egedal</a:t>
            </a:r>
            <a:r>
              <a:rPr lang="da-DK" sz="2000" b="1" dirty="0">
                <a:solidFill>
                  <a:schemeClr val="accent4"/>
                </a:solidFill>
              </a:rPr>
              <a:t> Kommune</a:t>
            </a:r>
          </a:p>
          <a:p>
            <a:r>
              <a:rPr lang="da-DK" sz="2000" dirty="0">
                <a:solidFill>
                  <a:schemeClr val="accent4"/>
                </a:solidFill>
              </a:rPr>
              <a:t>Nadia Frederiksen</a:t>
            </a:r>
          </a:p>
          <a:p>
            <a:r>
              <a:rPr lang="da-DK" sz="2000" dirty="0">
                <a:solidFill>
                  <a:schemeClr val="accent4"/>
                </a:solidFill>
              </a:rPr>
              <a:t>Afdelingsleder af Børne- og Familieområdet</a:t>
            </a:r>
          </a:p>
          <a:p>
            <a:r>
              <a:rPr lang="da-DK" sz="2000" dirty="0">
                <a:solidFill>
                  <a:schemeClr val="accent4"/>
                </a:solidFill>
              </a:rPr>
              <a:t>Social og Handicap</a:t>
            </a:r>
          </a:p>
        </p:txBody>
      </p:sp>
    </p:spTree>
    <p:extLst>
      <p:ext uri="{BB962C8B-B14F-4D97-AF65-F5344CB8AC3E}">
        <p14:creationId xmlns:p14="http://schemas.microsoft.com/office/powerpoint/2010/main" val="969873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….Om en kommunal leders perspektiv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Hvad ser du som vigtige udfordringer i forhold til dine medarbejders motivation?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Hvordan spiller undersøgelsens resultater ind heri?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Hvordan arbejder du med forskellige relevante aspekter på det lokale ledelses- og samarbejdsniveau?</a:t>
            </a:r>
          </a:p>
        </p:txBody>
      </p:sp>
    </p:spTree>
    <p:extLst>
      <p:ext uri="{BB962C8B-B14F-4D97-AF65-F5344CB8AC3E}">
        <p14:creationId xmlns:p14="http://schemas.microsoft.com/office/powerpoint/2010/main" val="637449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Egedal</a:t>
            </a:r>
            <a:r>
              <a:rPr lang="da-DK" dirty="0"/>
              <a:t> Kommune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Vi er i alt 3676 medarbejdere</a:t>
            </a:r>
          </a:p>
          <a:p>
            <a:r>
              <a:rPr lang="da-DK" dirty="0" err="1"/>
              <a:t>Egedal</a:t>
            </a:r>
            <a:r>
              <a:rPr lang="da-DK" dirty="0"/>
              <a:t> Kommune er organiseret i seks fagcentre og to servicecentre.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i="1" dirty="0"/>
              <a:t>”Det er </a:t>
            </a:r>
            <a:r>
              <a:rPr lang="da-DK" i="1" dirty="0" err="1"/>
              <a:t>Egedal</a:t>
            </a:r>
            <a:r>
              <a:rPr lang="da-DK" i="1" dirty="0"/>
              <a:t> Kommunes ambition at skabe verdens bedste hverdag for borgerne. Herved er det nødvendigt med dygtige, engagerede medarbejdere der kan opfylde og give ambitionen liv, fx i kommunes børnehuse, skoler, plejecentre, myndighedsarbejde, kultur- og idrætsliv samt social service”</a:t>
            </a:r>
          </a:p>
        </p:txBody>
      </p:sp>
    </p:spTree>
    <p:extLst>
      <p:ext uri="{BB962C8B-B14F-4D97-AF65-F5344CB8AC3E}">
        <p14:creationId xmlns:p14="http://schemas.microsoft.com/office/powerpoint/2010/main" val="3537563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73264"/>
            <a:ext cx="10972800" cy="1143000"/>
          </a:xfrm>
        </p:spPr>
        <p:txBody>
          <a:bodyPr/>
          <a:lstStyle/>
          <a:p>
            <a:r>
              <a:rPr lang="da-DK" dirty="0"/>
              <a:t>Udfordringer og målsætninger: Fastholdelse og rekruttering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1147356"/>
            <a:ext cx="10972800" cy="5288278"/>
          </a:xfrm>
        </p:spPr>
        <p:txBody>
          <a:bodyPr/>
          <a:lstStyle/>
          <a:p>
            <a:r>
              <a:rPr lang="da-DK" dirty="0"/>
              <a:t>Det er afgørende, at vi som arbejdsplads først og fremmest fastholder de dygtige og engagerede medarbejdere vi allerede har.</a:t>
            </a:r>
          </a:p>
          <a:p>
            <a:pPr marL="0" indent="0">
              <a:buNone/>
            </a:pPr>
            <a:endParaRPr lang="da-DK" sz="800" dirty="0"/>
          </a:p>
          <a:p>
            <a:r>
              <a:rPr lang="da-DK" dirty="0"/>
              <a:t>Det kan vi gøre gennem fleksible rammer i arbejdet, læring og udvikling på jobbet, gode samarbejdsrelationer og fast fokus på trivsel.</a:t>
            </a:r>
          </a:p>
          <a:p>
            <a:pPr marL="0" indent="0">
              <a:buNone/>
            </a:pPr>
            <a:endParaRPr lang="da-DK" sz="800" dirty="0"/>
          </a:p>
          <a:p>
            <a:r>
              <a:rPr lang="da-DK" dirty="0"/>
              <a:t>Vi skal også tiltrække og rekruttere nye medarbejdere så vi løbende kan tilpasse os i forhold til de kompetencer der er brug for.</a:t>
            </a:r>
          </a:p>
          <a:p>
            <a:pPr marL="0" indent="0">
              <a:buNone/>
            </a:pPr>
            <a:endParaRPr lang="da-DK" sz="800" dirty="0"/>
          </a:p>
          <a:p>
            <a:r>
              <a:rPr lang="da-DK" dirty="0"/>
              <a:t>Det kræver at vi formidler hvilken (attraktiv) kommune vi er, og fortsætter med at professionalisere vores rekrutteringsprocesser. På den måde står matchet mellem arbejdsplads og kompetent kommende medarbejder tydeligere frem.</a:t>
            </a:r>
          </a:p>
        </p:txBody>
      </p:sp>
    </p:spTree>
    <p:extLst>
      <p:ext uri="{BB962C8B-B14F-4D97-AF65-F5344CB8AC3E}">
        <p14:creationId xmlns:p14="http://schemas.microsoft.com/office/powerpoint/2010/main" val="3709382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Egedal</a:t>
            </a:r>
            <a:r>
              <a:rPr lang="da-DK" dirty="0"/>
              <a:t> Kommune er en arbejdsplads, hvor vi gør fleksibilitet til noget afgørende.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Vi griber enhver mulighed for at skabe rammer for arbejdet, der rummer den enkeltes forskellige livsfaser og behov.</a:t>
            </a:r>
          </a:p>
          <a:p>
            <a:endParaRPr lang="da-DK" dirty="0"/>
          </a:p>
          <a:p>
            <a:r>
              <a:rPr lang="da-DK" dirty="0"/>
              <a:t>Det gør vi ved at udvikle måder at tilrettelægge, organisere og </a:t>
            </a:r>
            <a:r>
              <a:rPr lang="da-DK" dirty="0" err="1"/>
              <a:t>og</a:t>
            </a:r>
            <a:r>
              <a:rPr lang="da-DK" dirty="0"/>
              <a:t> løse vores opgaver på </a:t>
            </a:r>
            <a:r>
              <a:rPr lang="da-DK" b="1" dirty="0"/>
              <a:t>indenfor rammen </a:t>
            </a:r>
            <a:r>
              <a:rPr lang="da-DK" dirty="0"/>
              <a:t>af god borgerservice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På den måde er det vores mål at vi som individ og arbejdsfællesskab, oplever at arbejdsform og indholdet i vores arbejde giver mening og værdi.</a:t>
            </a:r>
          </a:p>
        </p:txBody>
      </p:sp>
    </p:spTree>
    <p:extLst>
      <p:ext uri="{BB962C8B-B14F-4D97-AF65-F5344CB8AC3E}">
        <p14:creationId xmlns:p14="http://schemas.microsoft.com/office/powerpoint/2010/main" val="3008945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Grundfortællingen om fleksibilitet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Byrådets ambition om verdens bedste hverdag for borgerne, går hånd i hånd med fleksible rammer der tilgodeser medarbejdernes behov, og giver dem mulighed for fokus på kerneopgaven, sammenholdt med livsbalance.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Fleksibilitet kommer både borgere og medarbejdere til gode.</a:t>
            </a:r>
          </a:p>
          <a:p>
            <a:endParaRPr lang="da-DK" dirty="0"/>
          </a:p>
          <a:p>
            <a:r>
              <a:rPr lang="da-DK" dirty="0"/>
              <a:t>Kabalen at få til at gå op, er en udfordring. Ledelsesmæssigt.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Der er mange hensyn at tage, ønsker og behov. Vi forsøger at løse den fleksible arbejdsplads lokalt, så den giver mening.</a:t>
            </a:r>
          </a:p>
        </p:txBody>
      </p:sp>
    </p:spTree>
    <p:extLst>
      <p:ext uri="{BB962C8B-B14F-4D97-AF65-F5344CB8AC3E}">
        <p14:creationId xmlns:p14="http://schemas.microsoft.com/office/powerpoint/2010/main" val="3238942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Vores refleksion ind i motivationsundersøgelsen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Oplevelse af mening og sammenhæng. De offentligt ansatte (76%) i motivationsundersøgelsen svarer at det i høj grad er vigtigt for dem at der er en forbindelse mellem arbejdet og det de ansatte synes er vigtigt i livet og samfundets bedste (s.99.).</a:t>
            </a:r>
          </a:p>
          <a:p>
            <a:endParaRPr lang="da-DK" dirty="0"/>
          </a:p>
          <a:p>
            <a:r>
              <a:rPr lang="da-DK" dirty="0"/>
              <a:t>De offentligt ansatte vægter primært balance mellem arbejde og fritid. Undersøgelsens resultater i forhold til jobpræferencer viser at balance mellem arbejde og fritid, i gennemsnit bliver vurderet som værende det vigtigste forhold. Hold oppe mod- faglig udvikling, social kontakt med kolleger, løn, karriere, og tryghed </a:t>
            </a:r>
            <a:r>
              <a:rPr lang="da-DK"/>
              <a:t>i ansættelsen (s.82).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45717406"/>
      </p:ext>
    </p:extLst>
  </p:cSld>
  <p:clrMapOvr>
    <a:masterClrMapping/>
  </p:clrMapOvr>
</p:sld>
</file>

<file path=ppt/theme/theme1.xml><?xml version="1.0" encoding="utf-8"?>
<a:theme xmlns:a="http://schemas.openxmlformats.org/drawingml/2006/main" name="Egedal grøn">
  <a:themeElements>
    <a:clrScheme name="Egedal grøn">
      <a:dk1>
        <a:srgbClr val="000000"/>
      </a:dk1>
      <a:lt1>
        <a:srgbClr val="FFFFFF"/>
      </a:lt1>
      <a:dk2>
        <a:srgbClr val="00694D"/>
      </a:dk2>
      <a:lt2>
        <a:srgbClr val="E3ECE3"/>
      </a:lt2>
      <a:accent1>
        <a:srgbClr val="9EC1AC"/>
      </a:accent1>
      <a:accent2>
        <a:srgbClr val="CADDCE"/>
      </a:accent2>
      <a:accent3>
        <a:srgbClr val="E3ECE3"/>
      </a:accent3>
      <a:accent4>
        <a:srgbClr val="00694D"/>
      </a:accent4>
      <a:accent5>
        <a:srgbClr val="00778C"/>
      </a:accent5>
      <a:accent6>
        <a:srgbClr val="00944B"/>
      </a:accent6>
      <a:hlink>
        <a:srgbClr val="00694D"/>
      </a:hlink>
      <a:folHlink>
        <a:srgbClr val="009999"/>
      </a:folHlink>
    </a:clrScheme>
    <a:fontScheme name="Standard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a-DK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a-DK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Egedal grøn</Template>
  <TotalTime>322</TotalTime>
  <Words>529</Words>
  <Application>Microsoft Macintosh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0" baseType="lpstr">
      <vt:lpstr>Arial</vt:lpstr>
      <vt:lpstr>Verdana</vt:lpstr>
      <vt:lpstr>Egedal grøn</vt:lpstr>
      <vt:lpstr>Offentligt ansattes motivation Refleksioner på ledelse, trivsel, og livsbalance i en kommunal kontekst. </vt:lpstr>
      <vt:lpstr>….Om en kommunal leders perspektiv</vt:lpstr>
      <vt:lpstr>Egedal Kommune</vt:lpstr>
      <vt:lpstr>Udfordringer og målsætninger: Fastholdelse og rekruttering</vt:lpstr>
      <vt:lpstr>Egedal Kommune er en arbejdsplads, hvor vi gør fleksibilitet til noget afgørende.</vt:lpstr>
      <vt:lpstr>Grundfortællingen om fleksibilitet </vt:lpstr>
      <vt:lpstr>Vores refleksion ind i motivationsundersøgelsen</vt:lpstr>
    </vt:vector>
  </TitlesOfParts>
  <Company>Egedal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Offentligt ansattes motivation Refleksioner på ledelse, trivsel, og livsbalance i en kommunal kontekst</dc:title>
  <dc:creator>Nadia Tammie Lindhoff Frederiksen</dc:creator>
  <cp:lastModifiedBy>Maria Sørensen</cp:lastModifiedBy>
  <cp:revision>15</cp:revision>
  <dcterms:created xsi:type="dcterms:W3CDTF">2022-09-12T19:50:01Z</dcterms:created>
  <dcterms:modified xsi:type="dcterms:W3CDTF">2022-09-13T11:26:28Z</dcterms:modified>
</cp:coreProperties>
</file>