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3" r:id="rId2"/>
    <p:sldId id="257" r:id="rId3"/>
    <p:sldId id="572" r:id="rId4"/>
    <p:sldId id="6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AF377-5903-4589-B86A-A2F05DBAED03}" v="5" dt="2023-05-10T10:52:55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B49B-2AE3-402C-AE1C-EB8077D6B26D}" type="datetimeFigureOut">
              <a:rPr lang="en-GB" smtClean="0"/>
              <a:t>12/05/2023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D762-34D7-472E-937F-C40337DC19F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06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0EF20-024C-4E83-A3BF-82C3EC4334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"/>
            <a:r>
              <a:rPr lang="en-AU" dirty="0">
                <a:ea typeface="Calibri"/>
                <a:cs typeface="Calibri"/>
              </a:rPr>
              <a:t>Nu </a:t>
            </a:r>
            <a:r>
              <a:rPr lang="en-AU" dirty="0" err="1">
                <a:ea typeface="Calibri"/>
                <a:cs typeface="Calibri"/>
              </a:rPr>
              <a:t>har</a:t>
            </a:r>
            <a:r>
              <a:rPr lang="en-AU" dirty="0">
                <a:ea typeface="Calibri"/>
                <a:cs typeface="Calibri"/>
              </a:rPr>
              <a:t> vi </a:t>
            </a:r>
            <a:r>
              <a:rPr lang="en-AU" dirty="0" err="1">
                <a:ea typeface="Calibri"/>
                <a:cs typeface="Calibri"/>
              </a:rPr>
              <a:t>nævnt</a:t>
            </a:r>
            <a:r>
              <a:rPr lang="en-AU" dirty="0">
                <a:ea typeface="Calibri"/>
                <a:cs typeface="Calibri"/>
              </a:rPr>
              <a:t> </a:t>
            </a:r>
            <a:r>
              <a:rPr lang="en-AU" dirty="0" err="1">
                <a:ea typeface="Calibri"/>
                <a:cs typeface="Calibri"/>
              </a:rPr>
              <a:t>vores</a:t>
            </a:r>
            <a:r>
              <a:rPr lang="en-AU" dirty="0">
                <a:ea typeface="Calibri"/>
                <a:cs typeface="Calibri"/>
              </a:rPr>
              <a:t> </a:t>
            </a:r>
            <a:r>
              <a:rPr lang="en-AU" dirty="0" err="1">
                <a:ea typeface="Calibri"/>
                <a:cs typeface="Calibri"/>
              </a:rPr>
              <a:t>medlemmer</a:t>
            </a:r>
            <a:r>
              <a:rPr lang="en-AU" dirty="0">
                <a:ea typeface="Calibri"/>
                <a:cs typeface="Calibri"/>
              </a:rPr>
              <a:t> </a:t>
            </a:r>
            <a:r>
              <a:rPr lang="en-AU" dirty="0" err="1">
                <a:ea typeface="Calibri"/>
                <a:cs typeface="Calibri"/>
              </a:rPr>
              <a:t>flere</a:t>
            </a:r>
            <a:r>
              <a:rPr lang="en-AU" dirty="0">
                <a:ea typeface="Calibri"/>
                <a:cs typeface="Calibri"/>
              </a:rPr>
              <a:t> </a:t>
            </a:r>
            <a:r>
              <a:rPr lang="en-AU" dirty="0" err="1">
                <a:ea typeface="Calibri"/>
                <a:cs typeface="Calibri"/>
              </a:rPr>
              <a:t>gange</a:t>
            </a:r>
            <a:r>
              <a:rPr lang="en-AU" dirty="0">
                <a:ea typeface="Calibri"/>
                <a:cs typeface="Calibri"/>
              </a:rPr>
              <a:t>, men </a:t>
            </a:r>
            <a:r>
              <a:rPr lang="en-AU" dirty="0" err="1">
                <a:ea typeface="Calibri"/>
                <a:cs typeface="Calibri"/>
              </a:rPr>
              <a:t>hvem</a:t>
            </a:r>
            <a:r>
              <a:rPr lang="en-AU" dirty="0">
                <a:ea typeface="Calibri"/>
                <a:cs typeface="Calibri"/>
              </a:rPr>
              <a:t> er det </a:t>
            </a:r>
            <a:r>
              <a:rPr lang="en-AU" dirty="0" err="1">
                <a:ea typeface="Calibri"/>
                <a:cs typeface="Calibri"/>
              </a:rPr>
              <a:t>egentlig</a:t>
            </a:r>
            <a:r>
              <a:rPr lang="en-AU" dirty="0">
                <a:ea typeface="Calibri"/>
                <a:cs typeface="Calibri"/>
              </a:rPr>
              <a:t>, vi taler om?</a:t>
            </a:r>
          </a:p>
          <a:p>
            <a:pPr marL="53340"/>
            <a:r>
              <a:rPr lang="en-AU" dirty="0">
                <a:ea typeface="Calibri"/>
                <a:cs typeface="Calibri"/>
              </a:rPr>
              <a:t>Dette er </a:t>
            </a:r>
            <a:r>
              <a:rPr lang="en-AU" dirty="0" err="1">
                <a:ea typeface="Calibri"/>
                <a:cs typeface="Calibri"/>
              </a:rPr>
              <a:t>vores</a:t>
            </a:r>
            <a:r>
              <a:rPr lang="en-AU" dirty="0">
                <a:ea typeface="Calibri"/>
                <a:cs typeface="Calibri"/>
              </a:rPr>
              <a:t> </a:t>
            </a:r>
            <a:r>
              <a:rPr lang="en-AU" dirty="0" err="1">
                <a:ea typeface="Calibri"/>
                <a:cs typeface="Calibri"/>
              </a:rPr>
              <a:t>medlemmer</a:t>
            </a:r>
            <a:r>
              <a:rPr lang="en-AU" dirty="0">
                <a:ea typeface="Calibri"/>
                <a:cs typeface="Calibri"/>
              </a:rPr>
              <a:t>. Da vi </a:t>
            </a:r>
            <a:r>
              <a:rPr lang="en-AU" dirty="0" err="1">
                <a:ea typeface="Calibri"/>
                <a:cs typeface="Calibri"/>
              </a:rPr>
              <a:t>startede</a:t>
            </a:r>
            <a:r>
              <a:rPr lang="en-AU" dirty="0"/>
              <a:t> </a:t>
            </a:r>
            <a:r>
              <a:rPr lang="en-AU" dirty="0" err="1"/>
              <a:t>i</a:t>
            </a:r>
            <a:r>
              <a:rPr lang="en-AU" dirty="0"/>
              <a:t> 2002: 7, NU: 84, 2024: 100 (vi </a:t>
            </a:r>
            <a:r>
              <a:rPr lang="en-AU" dirty="0" err="1"/>
              <a:t>arbejder</a:t>
            </a:r>
            <a:r>
              <a:rPr lang="en-AU" dirty="0"/>
              <a:t> </a:t>
            </a:r>
            <a:r>
              <a:rPr lang="en-AU" dirty="0" err="1"/>
              <a:t>os</a:t>
            </a:r>
            <a:r>
              <a:rPr lang="en-AU" dirty="0"/>
              <a:t> </a:t>
            </a:r>
            <a:r>
              <a:rPr lang="en-AU" dirty="0" err="1"/>
              <a:t>støt</a:t>
            </a:r>
            <a:r>
              <a:rPr lang="en-AU" dirty="0"/>
              <a:t> </a:t>
            </a:r>
            <a:r>
              <a:rPr lang="en-AU" dirty="0" err="1"/>
              <a:t>derop</a:t>
            </a:r>
            <a:r>
              <a:rPr lang="en-AU" dirty="0"/>
              <a:t> ad, </a:t>
            </a:r>
            <a:r>
              <a:rPr lang="en-AU" dirty="0" err="1"/>
              <a:t>så</a:t>
            </a:r>
            <a:r>
              <a:rPr lang="en-AU" dirty="0"/>
              <a:t> vi er </a:t>
            </a:r>
            <a:r>
              <a:rPr lang="en-AU" dirty="0" err="1"/>
              <a:t>selvfølgelig</a:t>
            </a:r>
            <a:r>
              <a:rPr lang="en-AU" dirty="0"/>
              <a:t> </a:t>
            </a:r>
            <a:r>
              <a:rPr lang="en-AU" dirty="0" err="1"/>
              <a:t>rigtig</a:t>
            </a:r>
            <a:r>
              <a:rPr lang="en-AU" dirty="0"/>
              <a:t> glade for </a:t>
            </a:r>
            <a:r>
              <a:rPr lang="en-AU" dirty="0" err="1"/>
              <a:t>også</a:t>
            </a:r>
            <a:r>
              <a:rPr lang="en-AU" dirty="0"/>
              <a:t> at se nye </a:t>
            </a:r>
            <a:r>
              <a:rPr lang="en-AU" dirty="0" err="1"/>
              <a:t>ansigter</a:t>
            </a:r>
            <a:r>
              <a:rPr lang="en-AU" dirty="0"/>
              <a:t> her </a:t>
            </a:r>
            <a:r>
              <a:rPr lang="en-AU" dirty="0" err="1"/>
              <a:t>idag</a:t>
            </a:r>
            <a:r>
              <a:rPr lang="en-AU" dirty="0"/>
              <a:t>).</a:t>
            </a:r>
            <a:endParaRPr lang="en-US" dirty="0">
              <a:ea typeface="Calibri"/>
              <a:cs typeface="Calibri"/>
            </a:endParaRPr>
          </a:p>
          <a:p>
            <a:pPr marL="53340"/>
            <a:endParaRPr lang="en-AU" dirty="0">
              <a:ea typeface="Calibri"/>
              <a:cs typeface="Calibri"/>
            </a:endParaRPr>
          </a:p>
          <a:p>
            <a:pPr marL="53340"/>
            <a:r>
              <a:rPr lang="en-AU" dirty="0"/>
              <a:t>Det er </a:t>
            </a:r>
            <a:r>
              <a:rPr lang="en-AU" dirty="0" err="1"/>
              <a:t>medlemmerne</a:t>
            </a:r>
            <a:r>
              <a:rPr lang="en-AU" dirty="0"/>
              <a:t>, </a:t>
            </a:r>
            <a:r>
              <a:rPr lang="en-AU" dirty="0" err="1"/>
              <a:t>som</a:t>
            </a:r>
            <a:r>
              <a:rPr lang="en-AU" dirty="0"/>
              <a:t> </a:t>
            </a:r>
            <a:r>
              <a:rPr lang="en-AU" dirty="0" err="1"/>
              <a:t>sætter</a:t>
            </a:r>
            <a:r>
              <a:rPr lang="en-AU" dirty="0"/>
              <a:t> </a:t>
            </a:r>
            <a:r>
              <a:rPr lang="en-AU" dirty="0" err="1"/>
              <a:t>agendaen</a:t>
            </a:r>
            <a:r>
              <a:rPr lang="en-AU" dirty="0"/>
              <a:t>, </a:t>
            </a:r>
            <a:r>
              <a:rPr lang="en-AU" dirty="0" err="1"/>
              <a:t>og</a:t>
            </a:r>
            <a:r>
              <a:rPr lang="en-AU" dirty="0"/>
              <a:t> </a:t>
            </a:r>
            <a:r>
              <a:rPr lang="en-AU" dirty="0" err="1"/>
              <a:t>emnerne</a:t>
            </a:r>
            <a:r>
              <a:rPr lang="en-AU" dirty="0"/>
              <a:t> for </a:t>
            </a:r>
            <a:r>
              <a:rPr lang="en-AU" dirty="0" err="1"/>
              <a:t>vores</a:t>
            </a:r>
            <a:r>
              <a:rPr lang="en-AU" dirty="0"/>
              <a:t> </a:t>
            </a:r>
            <a:r>
              <a:rPr lang="en-AU" dirty="0" err="1"/>
              <a:t>aktiviteter</a:t>
            </a:r>
            <a:r>
              <a:rPr lang="en-AU" dirty="0"/>
              <a:t> </a:t>
            </a:r>
            <a:r>
              <a:rPr lang="en-AU" dirty="0" err="1"/>
              <a:t>ændrer</a:t>
            </a:r>
            <a:r>
              <a:rPr lang="en-AU" dirty="0"/>
              <a:t> sig </a:t>
            </a:r>
            <a:r>
              <a:rPr lang="en-AU" dirty="0" err="1"/>
              <a:t>efter</a:t>
            </a:r>
            <a:r>
              <a:rPr lang="en-AU" dirty="0"/>
              <a:t> </a:t>
            </a:r>
            <a:r>
              <a:rPr lang="en-AU" dirty="0" err="1"/>
              <a:t>jeres</a:t>
            </a:r>
            <a:r>
              <a:rPr lang="en-AU" dirty="0"/>
              <a:t> </a:t>
            </a:r>
            <a:r>
              <a:rPr lang="en-AU" dirty="0" err="1"/>
              <a:t>behov</a:t>
            </a:r>
            <a:r>
              <a:rPr lang="en-AU" dirty="0"/>
              <a:t>. Vi ser </a:t>
            </a:r>
            <a:r>
              <a:rPr lang="en-AU" dirty="0" err="1"/>
              <a:t>altid</a:t>
            </a:r>
            <a:r>
              <a:rPr lang="en-AU" dirty="0"/>
              <a:t> </a:t>
            </a:r>
            <a:r>
              <a:rPr lang="en-AU" dirty="0" err="1"/>
              <a:t>på</a:t>
            </a:r>
            <a:r>
              <a:rPr lang="en-AU" dirty="0"/>
              <a:t>, </a:t>
            </a:r>
            <a:r>
              <a:rPr lang="en-AU" dirty="0" err="1"/>
              <a:t>hvad</a:t>
            </a:r>
            <a:r>
              <a:rPr lang="en-AU" dirty="0"/>
              <a:t> der </a:t>
            </a:r>
            <a:r>
              <a:rPr lang="en-AU" dirty="0" err="1"/>
              <a:t>rør</a:t>
            </a:r>
            <a:r>
              <a:rPr lang="en-AU" dirty="0"/>
              <a:t> sig </a:t>
            </a:r>
            <a:r>
              <a:rPr lang="en-AU" dirty="0" err="1"/>
              <a:t>ude</a:t>
            </a:r>
            <a:r>
              <a:rPr lang="en-AU" dirty="0"/>
              <a:t> </a:t>
            </a:r>
            <a:r>
              <a:rPr lang="en-AU" dirty="0" err="1"/>
              <a:t>hos</a:t>
            </a:r>
            <a:r>
              <a:rPr lang="en-AU" dirty="0"/>
              <a:t> </a:t>
            </a:r>
            <a:r>
              <a:rPr lang="en-AU" dirty="0" err="1"/>
              <a:t>vores</a:t>
            </a:r>
            <a:r>
              <a:rPr lang="en-AU" dirty="0"/>
              <a:t> </a:t>
            </a:r>
            <a:r>
              <a:rPr lang="en-AU" dirty="0" err="1"/>
              <a:t>medlemmer</a:t>
            </a:r>
            <a:r>
              <a:rPr lang="en-AU" dirty="0"/>
              <a:t>, </a:t>
            </a:r>
            <a:r>
              <a:rPr lang="en-AU" dirty="0" err="1"/>
              <a:t>og</a:t>
            </a:r>
            <a:r>
              <a:rPr lang="en-AU" dirty="0"/>
              <a:t> </a:t>
            </a:r>
            <a:r>
              <a:rPr lang="en-AU" dirty="0" err="1"/>
              <a:t>hvad</a:t>
            </a:r>
            <a:r>
              <a:rPr lang="en-AU" dirty="0"/>
              <a:t> </a:t>
            </a:r>
            <a:r>
              <a:rPr lang="en-AU" dirty="0" err="1"/>
              <a:t>ville</a:t>
            </a:r>
            <a:r>
              <a:rPr lang="en-AU" dirty="0"/>
              <a:t> </a:t>
            </a:r>
            <a:r>
              <a:rPr lang="en-AU" dirty="0" err="1"/>
              <a:t>være</a:t>
            </a:r>
            <a:r>
              <a:rPr lang="en-AU" dirty="0"/>
              <a:t> relevant for dem </a:t>
            </a:r>
            <a:r>
              <a:rPr lang="en-AU" dirty="0" err="1"/>
              <a:t>lige</a:t>
            </a:r>
            <a:r>
              <a:rPr lang="en-AU" dirty="0"/>
              <a:t> nu? (</a:t>
            </a:r>
            <a:r>
              <a:rPr lang="en-AU" dirty="0" err="1"/>
              <a:t>en</a:t>
            </a:r>
            <a:r>
              <a:rPr lang="en-AU" dirty="0"/>
              <a:t> </a:t>
            </a:r>
            <a:r>
              <a:rPr lang="en-AU" dirty="0" err="1"/>
              <a:t>af</a:t>
            </a:r>
            <a:r>
              <a:rPr lang="en-AU" dirty="0"/>
              <a:t> </a:t>
            </a:r>
            <a:r>
              <a:rPr lang="en-AU" dirty="0" err="1"/>
              <a:t>måder</a:t>
            </a:r>
            <a:r>
              <a:rPr lang="en-AU" dirty="0"/>
              <a:t>, </a:t>
            </a:r>
            <a:r>
              <a:rPr lang="en-AU" dirty="0" err="1"/>
              <a:t>hvorpå</a:t>
            </a:r>
            <a:r>
              <a:rPr lang="en-AU" dirty="0"/>
              <a:t> vi </a:t>
            </a:r>
            <a:r>
              <a:rPr lang="en-AU" dirty="0" err="1"/>
              <a:t>gør</a:t>
            </a:r>
            <a:r>
              <a:rPr lang="en-AU" dirty="0"/>
              <a:t> det, er at </a:t>
            </a:r>
            <a:r>
              <a:rPr lang="en-AU" dirty="0" err="1"/>
              <a:t>gå</a:t>
            </a:r>
            <a:r>
              <a:rPr lang="en-AU" dirty="0"/>
              <a:t> </a:t>
            </a:r>
            <a:r>
              <a:rPr lang="en-AU" dirty="0" err="1"/>
              <a:t>direkte</a:t>
            </a:r>
            <a:r>
              <a:rPr lang="en-AU" dirty="0"/>
              <a:t> </a:t>
            </a:r>
            <a:r>
              <a:rPr lang="en-AU" dirty="0" err="1"/>
              <a:t>til</a:t>
            </a:r>
            <a:r>
              <a:rPr lang="en-AU" dirty="0"/>
              <a:t> </a:t>
            </a:r>
            <a:r>
              <a:rPr lang="en-AU" dirty="0" err="1"/>
              <a:t>vores</a:t>
            </a:r>
            <a:r>
              <a:rPr lang="en-AU" dirty="0"/>
              <a:t> </a:t>
            </a:r>
            <a:r>
              <a:rPr lang="en-AU" dirty="0" err="1"/>
              <a:t>medlemmer</a:t>
            </a:r>
            <a:r>
              <a:rPr lang="en-AU" dirty="0"/>
              <a:t> </a:t>
            </a:r>
            <a:r>
              <a:rPr lang="en-AU" dirty="0" err="1"/>
              <a:t>selv</a:t>
            </a:r>
            <a:r>
              <a:rPr lang="en-AU" dirty="0"/>
              <a:t> - </a:t>
            </a:r>
            <a:r>
              <a:rPr lang="en-AU" dirty="0" err="1"/>
              <a:t>ved</a:t>
            </a:r>
            <a:r>
              <a:rPr lang="en-AU" dirty="0"/>
              <a:t> </a:t>
            </a:r>
            <a:r>
              <a:rPr lang="en-AU" dirty="0" err="1"/>
              <a:t>hjælp</a:t>
            </a:r>
            <a:r>
              <a:rPr lang="en-AU" dirty="0"/>
              <a:t> </a:t>
            </a:r>
            <a:r>
              <a:rPr lang="en-AU" dirty="0" err="1"/>
              <a:t>af</a:t>
            </a:r>
            <a:r>
              <a:rPr lang="en-AU" dirty="0"/>
              <a:t> </a:t>
            </a:r>
            <a:r>
              <a:rPr lang="en-AU" dirty="0" err="1"/>
              <a:t>vores</a:t>
            </a:r>
            <a:r>
              <a:rPr lang="en-AU" dirty="0"/>
              <a:t> </a:t>
            </a:r>
            <a:r>
              <a:rPr lang="en-AU" dirty="0" err="1"/>
              <a:t>bestyrelse</a:t>
            </a:r>
            <a:r>
              <a:rPr lang="en-AU" dirty="0"/>
              <a:t>)</a:t>
            </a:r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53340"/>
            <a:endParaRPr lang="en-AU" dirty="0">
              <a:ea typeface="Calibri" panose="020F0502020204030204"/>
              <a:cs typeface="Calibri" panose="020F0502020204030204"/>
            </a:endParaRPr>
          </a:p>
          <a:p>
            <a:pPr marL="53340"/>
            <a:r>
              <a:rPr lang="en-AU" dirty="0"/>
              <a:t>NOCA is an inclusive association based on knowledge-sharing and networking within HR-related topics. </a:t>
            </a:r>
            <a:endParaRPr lang="en-US" dirty="0">
              <a:cs typeface="Calibri"/>
            </a:endParaRPr>
          </a:p>
          <a:p>
            <a:pPr marL="53340"/>
            <a:endParaRPr lang="en-AU" dirty="0"/>
          </a:p>
          <a:p>
            <a:pPr marL="53340"/>
            <a:r>
              <a:rPr lang="en-AU" dirty="0"/>
              <a:t>What binds NOCA together is the desire for a learning environment, where sharing knowledge and experience as well as insight into the latest HR research creates curiosity and shared learning(s) for the benefit of the company’s competitive power. </a:t>
            </a:r>
            <a:endParaRPr lang="en-US" dirty="0"/>
          </a:p>
          <a:p>
            <a:pPr marL="53340"/>
            <a:endParaRPr lang="en-AU" dirty="0"/>
          </a:p>
          <a:p>
            <a:pPr marL="53340"/>
            <a:r>
              <a:rPr lang="en-AU" dirty="0"/>
              <a:t>NOCA’s interests range from business development, strategic competence development, organisational design, talent development, management development, employer branding, global HR, social media, etc. </a:t>
            </a:r>
            <a:br>
              <a:rPr lang="en-AU" dirty="0">
                <a:cs typeface="+mn-lt"/>
              </a:rPr>
            </a:br>
            <a:endParaRPr lang="en-AU" dirty="0"/>
          </a:p>
          <a:p>
            <a:pPr marL="53340"/>
            <a:r>
              <a:rPr lang="en-AU" dirty="0"/>
              <a:t>It is the members who set the agenda and the topics change when new needs arise.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E02D7-D8CD-B448-BD9D-D9A67702A8C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29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Med musik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89C21-E2E6-074F-AEA2-5E20CA4AB9B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9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B7159-8352-4240-A0F2-4810FC93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AAB358-8E3C-2F4C-802E-2C564FE1F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F01997-6368-804E-9D3F-850F8E54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6D8536-AFA1-284F-9C0C-AE1F1B82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E93BBB-7A38-2B4D-85E8-CD282F79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18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D22B7-9B44-A644-A5CE-CCE51F12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AA32CAF-5262-7643-B33F-75BAFDCF3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83EC57-045F-9049-88DF-9DAF206A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2A15FA-E802-5D4F-8EC3-015350E8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46B86E-7F78-BF4C-87E3-64643824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38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00CFBFA-9B80-CB42-8201-C1BB8C96F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1B790F6-2EB5-C14E-B3C3-A329B14BD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893C25-505B-F34B-BB2E-80385EB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74B774-C0C2-8E45-BC20-C80173B7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250321-6A72-D540-8B89-AF4D10EE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6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7FDD4-AD2A-2F4F-92E0-70438DFA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2314C3-6D75-4542-A351-4D8E9B158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5F81AB-5D0F-4F46-A1E1-B6A8FE8BB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35E95D-5A75-0B42-8030-D34B331E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A55547-C277-044E-A8DF-A5924ED0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16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3CB1C-B796-E546-A2BE-9DCA547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3C5308-F03D-5F4A-B25D-4609DCCD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ECECC-CEAE-B347-BF87-7C1E71A5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63BD13-A51D-0C44-B2AE-C46AEABC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74E216-8399-1442-9BC7-95AD50B9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23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A5E42-40DF-B246-95C7-DC143FE0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812FF6-824A-AB4C-A2EF-519D212DE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16699F9-7A07-174D-9D21-1D726C26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F57985-8064-E447-89D2-626B82D2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D55416C-15E5-0A41-93BE-3DF3D34F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6DB206-BAA8-0E4B-A7FE-37F4FEC0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51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6BCC-ACE8-2F4C-9E54-71051152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49353E-546B-AF48-A298-F6191655A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E65E5FA-7384-214C-ADF4-3DB51582C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F343E15-451A-D14A-BDBA-CA8C63348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5E13BE1-1662-B443-9828-BE1FD6369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D0BC9E1-3C8E-7447-8FE6-91FB4DFA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4659A98-B538-4E44-B4A5-CB7C4EE2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EDA9A18-A465-4A4E-943C-A9B38740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339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8BE28-6BD3-2048-BF67-0919D742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8C3B99F-6734-FA45-8AC3-BAD4F283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EA062B2-CA56-064D-A80C-E5C6D296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1F3A54D-18F9-DE41-962D-20E280F2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30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102AFF8-DC79-6342-ACB2-7F004588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1C210D3-E68E-DD49-BE38-BA8AA806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6A1965-3740-844C-9275-697293E9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52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5EE22-6F30-0A4E-AD4E-D0D49204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53EABC-D189-2845-8770-3F6D6D16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733766-801A-D840-9ABD-3A86EE7B3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1DB6D1-779C-AF4C-9A68-7D986C2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E2A7781-4993-2646-9E10-CB11BBBC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098C09B-51EF-844E-895B-094C3EFE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01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79445-A9CA-3B46-A72F-C90770A4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59EF45F-797E-F24F-B5D0-1CB221854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0049AF-ABAD-4A40-9B25-875AAA7F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A3FC62B-5E91-4E40-A523-BDD47030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E6AC9C8-4FCE-4E4C-A31C-DCA59B8CF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0902E9-69CF-2741-82D4-1FD7E609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35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E8C234E-F099-3A43-9A9F-2EE8998C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0EADF3-660A-514B-82DC-464F838C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C0B408-152D-6145-A54A-C904324CE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6731-A39E-304E-B432-25E32088BD9B}" type="datetimeFigureOut">
              <a:rPr lang="da-DK" smtClean="0"/>
              <a:t>12.05.2023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98BE7A-E142-1F45-882C-5883A1CC0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02732F-C764-C441-A542-BC648298B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2F4F-65EB-EF46-82A6-0B8AF927F4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7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cid:image001.png@01D0EB14.668993F0" TargetMode="Externa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jpe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6" Type="http://schemas.openxmlformats.org/officeDocument/2006/relationships/image" Target="../media/image20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jpeg"/><Relationship Id="rId74" Type="http://schemas.openxmlformats.org/officeDocument/2006/relationships/image" Target="../media/image78.svg"/><Relationship Id="rId79" Type="http://schemas.openxmlformats.org/officeDocument/2006/relationships/image" Target="../media/image83.png"/><Relationship Id="rId5" Type="http://schemas.openxmlformats.org/officeDocument/2006/relationships/image" Target="../media/image9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jpeg"/><Relationship Id="rId80" Type="http://schemas.openxmlformats.org/officeDocument/2006/relationships/image" Target="../media/image84.jpeg"/><Relationship Id="rId85" Type="http://schemas.openxmlformats.org/officeDocument/2006/relationships/image" Target="../media/image89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jpe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Relationship Id="rId87" Type="http://schemas.openxmlformats.org/officeDocument/2006/relationships/image" Target="../media/image91.jpe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1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C38A34E6-D8B9-E81E-CB50-208138F324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35363" y="300038"/>
            <a:ext cx="5121275" cy="1316037"/>
          </a:xfrm>
        </p:spPr>
        <p:txBody>
          <a:bodyPr anchor="t"/>
          <a:lstStyle/>
          <a:p>
            <a:r>
              <a:rPr lang="da-DK" altLang="da-DK" sz="4400" b="1" i="1">
                <a:solidFill>
                  <a:srgbClr val="F1FAEE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Titel på oplæg</a:t>
            </a:r>
            <a:br>
              <a:rPr lang="da-DK" altLang="da-DK" sz="4400" b="1">
                <a:solidFill>
                  <a:srgbClr val="F1FAEE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</a:br>
            <a:r>
              <a:rPr lang="da-DK" altLang="da-DK" sz="2800" b="1">
                <a:solidFill>
                  <a:srgbClr val="F1FAEE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v. Organisation</a:t>
            </a:r>
            <a:endParaRPr lang="da-DK" altLang="da-DK" sz="4400" b="1">
              <a:solidFill>
                <a:srgbClr val="F1FAEE"/>
              </a:solidFill>
              <a:latin typeface="Kanit" pitchFamily="2" charset="-34"/>
              <a:ea typeface="Roboto" panose="02000000000000000000" pitchFamily="2" charset="0"/>
              <a:cs typeface="Kanit" pitchFamily="2" charset="-34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4AAA406-6228-6F19-3529-E3CB6EEF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63"/>
            <a:ext cx="12192000" cy="1808162"/>
          </a:xfrm>
          <a:prstGeom prst="rect">
            <a:avLst/>
          </a:prstGeom>
          <a:solidFill>
            <a:srgbClr val="457B9D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a-DK" altLang="da-DK" sz="4400" b="1" dirty="0">
                <a:solidFill>
                  <a:schemeClr val="bg1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    Ikke-</a:t>
            </a:r>
            <a:r>
              <a:rPr lang="da-DK" altLang="da-DK" sz="4400" b="1" dirty="0" err="1">
                <a:solidFill>
                  <a:schemeClr val="bg1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hierakisk</a:t>
            </a:r>
            <a:r>
              <a:rPr lang="da-DK" altLang="da-DK" sz="4400" b="1" dirty="0">
                <a:solidFill>
                  <a:schemeClr val="bg1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 Ledelse</a:t>
            </a:r>
            <a:endParaRPr lang="da-DK" altLang="da-DK" sz="3200" b="1" dirty="0">
              <a:solidFill>
                <a:schemeClr val="bg1"/>
              </a:solidFill>
              <a:latin typeface="Kanit" pitchFamily="2" charset="-34"/>
              <a:ea typeface="Roboto" panose="02000000000000000000" pitchFamily="2" charset="0"/>
              <a:cs typeface="Kanit" pitchFamily="2" charset="-34"/>
            </a:endParaRPr>
          </a:p>
        </p:txBody>
      </p:sp>
      <p:sp>
        <p:nvSpPr>
          <p:cNvPr id="9" name="Tekstfelt 9">
            <a:extLst>
              <a:ext uri="{FF2B5EF4-FFF2-40B4-BE49-F238E27FC236}">
                <a16:creationId xmlns:a16="http://schemas.microsoft.com/office/drawing/2014/main" id="{B96AB8A7-46E6-DD63-D4CF-7F29AF27F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43" y="4529663"/>
            <a:ext cx="218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dirty="0">
                <a:latin typeface="Kanit" pitchFamily="2" charset="-34"/>
                <a:cs typeface="Kanit" pitchFamily="2" charset="-34"/>
              </a:rPr>
              <a:t>Ulrik S. Brix</a:t>
            </a:r>
          </a:p>
          <a:p>
            <a:pPr eaLnBrk="1" hangingPunct="1"/>
            <a:r>
              <a:rPr lang="da-DK" altLang="da-DK" dirty="0">
                <a:latin typeface="Kanit" pitchFamily="2" charset="-34"/>
                <a:cs typeface="Kanit" pitchFamily="2" charset="-34"/>
              </a:rPr>
              <a:t>CEO &amp; </a:t>
            </a:r>
            <a:r>
              <a:rPr lang="da-DK" altLang="da-DK" dirty="0" err="1">
                <a:latin typeface="Kanit" pitchFamily="2" charset="-34"/>
                <a:cs typeface="Kanit" pitchFamily="2" charset="-34"/>
              </a:rPr>
              <a:t>PhD</a:t>
            </a:r>
            <a:endParaRPr lang="da-DK" altLang="da-DK" dirty="0">
              <a:latin typeface="Kanit" pitchFamily="2" charset="-34"/>
              <a:cs typeface="Kanit" pitchFamily="2" charset="-34"/>
            </a:endParaRPr>
          </a:p>
          <a:p>
            <a:pPr eaLnBrk="1" hangingPunct="1"/>
            <a:r>
              <a:rPr lang="da-DK" altLang="da-DK" b="1" dirty="0">
                <a:latin typeface="Kanit" pitchFamily="2" charset="-34"/>
                <a:cs typeface="Kanit" pitchFamily="2" charset="-34"/>
              </a:rPr>
              <a:t>NOCA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B19B15D-F6B6-7FDD-3C93-7B9BDD1C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"/>
          <a:stretch>
            <a:fillRect/>
          </a:stretch>
        </p:blipFill>
        <p:spPr bwMode="auto">
          <a:xfrm>
            <a:off x="1078742" y="2186332"/>
            <a:ext cx="2046562" cy="21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F7E453-5C01-AFDF-F95C-282D8CC1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181" r="3181"/>
          <a:stretch/>
        </p:blipFill>
        <p:spPr bwMode="auto">
          <a:xfrm>
            <a:off x="5771658" y="2202228"/>
            <a:ext cx="2046561" cy="21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9">
            <a:extLst>
              <a:ext uri="{FF2B5EF4-FFF2-40B4-BE49-F238E27FC236}">
                <a16:creationId xmlns:a16="http://schemas.microsoft.com/office/drawing/2014/main" id="{771577C3-1AB1-DD06-454C-1940689C9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200" y="4529663"/>
            <a:ext cx="2289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a-DK" altLang="da-DK" dirty="0">
                <a:latin typeface="Kanit" pitchFamily="2" charset="-34"/>
                <a:cs typeface="Kanit" pitchFamily="2" charset="-34"/>
              </a:rPr>
              <a:t>Jacob Alsted</a:t>
            </a:r>
          </a:p>
          <a:p>
            <a:pPr eaLnBrk="1" hangingPunct="1"/>
            <a:r>
              <a:rPr lang="da-DK" altLang="da-DK" dirty="0" err="1">
                <a:latin typeface="Kanit" pitchFamily="2" charset="-34"/>
                <a:cs typeface="Kanit" pitchFamily="2" charset="-34"/>
              </a:rPr>
              <a:t>Bestyrelsesmedlem</a:t>
            </a:r>
            <a:r>
              <a:rPr lang="da-DK" altLang="da-DK" b="1" dirty="0" err="1">
                <a:latin typeface="Kanit" pitchFamily="2" charset="-34"/>
                <a:cs typeface="Kanit" pitchFamily="2" charset="-34"/>
              </a:rPr>
              <a:t>FORUM</a:t>
            </a:r>
            <a:endParaRPr lang="da-DK" altLang="da-DK" b="1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F57E9C1-87B7-A524-049E-477A0281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99" y="5594798"/>
            <a:ext cx="3014401" cy="1152843"/>
          </a:xfrm>
          <a:prstGeom prst="rect">
            <a:avLst/>
          </a:prstGeom>
        </p:spPr>
      </p:pic>
      <p:pic>
        <p:nvPicPr>
          <p:cNvPr id="14" name="Billede 13" descr="Et billede, der indeholder tekst, Font/skrifttype, Grafik, skærmbillede&#10;&#10;Automatisk genereret beskrivelse">
            <a:extLst>
              <a:ext uri="{FF2B5EF4-FFF2-40B4-BE49-F238E27FC236}">
                <a16:creationId xmlns:a16="http://schemas.microsoft.com/office/drawing/2014/main" id="{43CD0BD7-D38E-B45F-712B-20CD44130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42" y="5753710"/>
            <a:ext cx="2845676" cy="804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2" descr="Beskrivelse: cid:image001.png@01D0EB0A.71989610">
            <a:extLst>
              <a:ext uri="{FF2B5EF4-FFF2-40B4-BE49-F238E27FC236}">
                <a16:creationId xmlns:a16="http://schemas.microsoft.com/office/drawing/2014/main" id="{930D3F7A-D40B-2547-B51F-4666B141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1919" r="59351" b="14256"/>
          <a:stretch>
            <a:fillRect/>
          </a:stretch>
        </p:blipFill>
        <p:spPr bwMode="auto">
          <a:xfrm>
            <a:off x="9679709" y="336539"/>
            <a:ext cx="1563010" cy="74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089EB59-7AD1-BA46-A9D6-D1AD1692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42" y="267132"/>
            <a:ext cx="621631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lang="da-DK" altLang="da-DK" sz="2800" b="1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Program for dagen</a:t>
            </a:r>
          </a:p>
          <a:p>
            <a:pPr lvl="0" algn="ctr">
              <a:spcBef>
                <a:spcPct val="0"/>
              </a:spcBef>
              <a:buNone/>
              <a:defRPr/>
            </a:pPr>
            <a:r>
              <a:rPr lang="da-DK" altLang="da-DK" sz="2400" b="1" dirty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Ikke-hierarkisk ledelse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DA012B2-1791-0741-860F-04CCE92D4A79}"/>
              </a:ext>
            </a:extLst>
          </p:cNvPr>
          <p:cNvSpPr txBox="1"/>
          <p:nvPr/>
        </p:nvSpPr>
        <p:spPr>
          <a:xfrm>
            <a:off x="3113903" y="2386109"/>
            <a:ext cx="73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	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08F7359-C718-604F-A4CD-640E43BB60BD}"/>
              </a:ext>
            </a:extLst>
          </p:cNvPr>
          <p:cNvSpPr txBox="1"/>
          <p:nvPr/>
        </p:nvSpPr>
        <p:spPr>
          <a:xfrm>
            <a:off x="757990" y="1235556"/>
            <a:ext cx="112174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Kanit" pitchFamily="2" charset="-34"/>
                <a:cs typeface="Kanit" pitchFamily="2" charset="-34"/>
              </a:rPr>
              <a:t>15.00 </a:t>
            </a:r>
            <a:r>
              <a:rPr lang="da-DK" dirty="0">
                <a:latin typeface="Kanit" pitchFamily="2" charset="-34"/>
                <a:cs typeface="Kanit" pitchFamily="2" charset="-34"/>
              </a:rPr>
              <a:t>Velkomst v. NOCA og FORUM</a:t>
            </a:r>
            <a:br>
              <a:rPr lang="da-DK" dirty="0">
                <a:latin typeface="Kanit" pitchFamily="2" charset="-34"/>
                <a:cs typeface="Kanit" pitchFamily="2" charset="-34"/>
              </a:rPr>
            </a:br>
            <a:br>
              <a:rPr lang="da-DK" dirty="0">
                <a:latin typeface="Kanit" pitchFamily="2" charset="-34"/>
                <a:cs typeface="Kanit" pitchFamily="2" charset="-34"/>
              </a:rPr>
            </a:br>
            <a:r>
              <a:rPr lang="da-DK" b="1" dirty="0">
                <a:latin typeface="Kanit" pitchFamily="2" charset="-34"/>
                <a:cs typeface="Kanit" pitchFamily="2" charset="-34"/>
              </a:rPr>
              <a:t>15.10</a:t>
            </a:r>
            <a:r>
              <a:rPr lang="da-DK" dirty="0">
                <a:latin typeface="Kanit" pitchFamily="2" charset="-34"/>
                <a:cs typeface="Kanit" pitchFamily="2" charset="-34"/>
              </a:rPr>
              <a:t> Erfaring med ikke-hierarkisk ledelse i Gentofte Kommune v. områdechef </a:t>
            </a:r>
            <a:r>
              <a:rPr lang="da-DK" b="1" dirty="0">
                <a:latin typeface="Kanit" pitchFamily="2" charset="-34"/>
                <a:cs typeface="Kanit" pitchFamily="2" charset="-34"/>
              </a:rPr>
              <a:t>Christian Alvang Jespersen</a:t>
            </a:r>
          </a:p>
          <a:p>
            <a:br>
              <a:rPr lang="da-DK" dirty="0">
                <a:latin typeface="Kanit" pitchFamily="2" charset="-34"/>
                <a:cs typeface="Kanit" pitchFamily="2" charset="-34"/>
              </a:rPr>
            </a:br>
            <a:r>
              <a:rPr lang="da-DK" b="1" dirty="0">
                <a:latin typeface="Kanit" pitchFamily="2" charset="-34"/>
                <a:cs typeface="Kanit" pitchFamily="2" charset="-34"/>
              </a:rPr>
              <a:t>15.35</a:t>
            </a:r>
            <a:r>
              <a:rPr lang="da-DK" dirty="0">
                <a:latin typeface="Kanit" pitchFamily="2" charset="-34"/>
                <a:cs typeface="Kanit" pitchFamily="2" charset="-34"/>
              </a:rPr>
              <a:t> Spørgsmål</a:t>
            </a:r>
          </a:p>
          <a:p>
            <a:endParaRPr lang="da-DK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15.45 </a:t>
            </a:r>
            <a:r>
              <a:rPr lang="da-DK" dirty="0">
                <a:latin typeface="Kanit" pitchFamily="2" charset="-34"/>
                <a:cs typeface="Kanit" pitchFamily="2" charset="-34"/>
              </a:rPr>
              <a:t>Erfaringer med ikke-hierarkisk ledelse i </a:t>
            </a:r>
            <a:r>
              <a:rPr lang="da-DK" dirty="0" err="1">
                <a:latin typeface="Kanit" pitchFamily="2" charset="-34"/>
                <a:cs typeface="Kanit" pitchFamily="2" charset="-34"/>
              </a:rPr>
              <a:t>Clever</a:t>
            </a:r>
            <a:r>
              <a:rPr lang="da-DK" dirty="0">
                <a:latin typeface="Kanit" pitchFamily="2" charset="-34"/>
                <a:cs typeface="Kanit" pitchFamily="2" charset="-34"/>
              </a:rPr>
              <a:t> v. </a:t>
            </a:r>
            <a:r>
              <a:rPr lang="da-DK" dirty="0" err="1">
                <a:latin typeface="Kanit" pitchFamily="2" charset="-34"/>
                <a:cs typeface="Kanit" pitchFamily="2" charset="-34"/>
              </a:rPr>
              <a:t>people</a:t>
            </a:r>
            <a:r>
              <a:rPr lang="da-DK" dirty="0">
                <a:latin typeface="Kanit" pitchFamily="2" charset="-34"/>
                <a:cs typeface="Kanit" pitchFamily="2" charset="-34"/>
              </a:rPr>
              <a:t> </a:t>
            </a:r>
            <a:r>
              <a:rPr lang="da-DK" dirty="0" err="1">
                <a:latin typeface="Kanit" pitchFamily="2" charset="-34"/>
                <a:cs typeface="Kanit" pitchFamily="2" charset="-34"/>
              </a:rPr>
              <a:t>development</a:t>
            </a:r>
            <a:r>
              <a:rPr lang="da-DK" dirty="0">
                <a:latin typeface="Kanit" pitchFamily="2" charset="-34"/>
                <a:cs typeface="Kanit" pitchFamily="2" charset="-34"/>
              </a:rPr>
              <a:t> </a:t>
            </a:r>
            <a:r>
              <a:rPr lang="da-DK" dirty="0" err="1">
                <a:latin typeface="Kanit" pitchFamily="2" charset="-34"/>
                <a:cs typeface="Kanit" pitchFamily="2" charset="-34"/>
              </a:rPr>
              <a:t>lead</a:t>
            </a:r>
            <a:r>
              <a:rPr lang="da-DK" dirty="0">
                <a:latin typeface="Kanit" pitchFamily="2" charset="-34"/>
                <a:cs typeface="Kanit" pitchFamily="2" charset="-34"/>
              </a:rPr>
              <a:t> </a:t>
            </a:r>
            <a:r>
              <a:rPr lang="da-DK" b="1" dirty="0">
                <a:latin typeface="Kanit" pitchFamily="2" charset="-34"/>
                <a:cs typeface="Kanit" pitchFamily="2" charset="-34"/>
              </a:rPr>
              <a:t>Lykke Jeppesen</a:t>
            </a:r>
          </a:p>
          <a:p>
            <a:br>
              <a:rPr lang="da-DK" dirty="0">
                <a:latin typeface="Kanit" pitchFamily="2" charset="-34"/>
                <a:cs typeface="Kanit" pitchFamily="2" charset="-34"/>
              </a:rPr>
            </a:br>
            <a:r>
              <a:rPr lang="da-DK" b="1" dirty="0">
                <a:latin typeface="Kanit" pitchFamily="2" charset="-34"/>
                <a:cs typeface="Kanit" pitchFamily="2" charset="-34"/>
              </a:rPr>
              <a:t>16.15</a:t>
            </a:r>
            <a:r>
              <a:rPr lang="da-DK" dirty="0">
                <a:latin typeface="Kanit" pitchFamily="2" charset="-34"/>
                <a:cs typeface="Kanit" pitchFamily="2" charset="-34"/>
              </a:rPr>
              <a:t> Spørgsmål</a:t>
            </a:r>
            <a:br>
              <a:rPr lang="da-DK" dirty="0">
                <a:latin typeface="Kanit" pitchFamily="2" charset="-34"/>
                <a:cs typeface="Kanit" pitchFamily="2" charset="-34"/>
              </a:rPr>
            </a:br>
            <a:endParaRPr lang="da-DK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16.25 </a:t>
            </a:r>
            <a:r>
              <a:rPr lang="da-DK" dirty="0">
                <a:latin typeface="Kanit" pitchFamily="2" charset="-34"/>
                <a:cs typeface="Kanit" pitchFamily="2" charset="-34"/>
              </a:rPr>
              <a:t>Pause</a:t>
            </a:r>
          </a:p>
          <a:p>
            <a:endParaRPr lang="da-DK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16.40</a:t>
            </a:r>
            <a:r>
              <a:rPr lang="da-DK" dirty="0">
                <a:latin typeface="Kanit" pitchFamily="2" charset="-34"/>
                <a:cs typeface="Kanit" pitchFamily="2" charset="-34"/>
              </a:rPr>
              <a:t> Forskningens perspektiv på de praktiske erfaringer v. lektor </a:t>
            </a:r>
            <a:r>
              <a:rPr lang="da-DK" b="1" dirty="0">
                <a:latin typeface="Kanit" pitchFamily="2" charset="-34"/>
                <a:cs typeface="Kanit" pitchFamily="2" charset="-34"/>
              </a:rPr>
              <a:t>Tina Øllgaard Bentzen</a:t>
            </a:r>
            <a:r>
              <a:rPr lang="da-DK" dirty="0">
                <a:latin typeface="Kanit" pitchFamily="2" charset="-34"/>
                <a:cs typeface="Kanit" pitchFamily="2" charset="-34"/>
              </a:rPr>
              <a:t>, RUC</a:t>
            </a:r>
          </a:p>
          <a:p>
            <a:endParaRPr lang="da-DK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17.10</a:t>
            </a:r>
            <a:r>
              <a:rPr lang="da-DK" dirty="0">
                <a:latin typeface="Kanit" pitchFamily="2" charset="-34"/>
                <a:cs typeface="Kanit" pitchFamily="2" charset="-34"/>
              </a:rPr>
              <a:t> Vi prøver en </a:t>
            </a:r>
            <a:r>
              <a:rPr lang="da-DK">
                <a:latin typeface="Kanit" pitchFamily="2" charset="-34"/>
                <a:cs typeface="Kanit" pitchFamily="2" charset="-34"/>
              </a:rPr>
              <a:t>ikke-hierarkisk beslutningsproces </a:t>
            </a:r>
            <a:r>
              <a:rPr lang="da-DK" dirty="0">
                <a:latin typeface="Kanit" pitchFamily="2" charset="-34"/>
                <a:cs typeface="Kanit" pitchFamily="2" charset="-34"/>
              </a:rPr>
              <a:t>– øvelse v. Lykke Jeppesen</a:t>
            </a:r>
          </a:p>
          <a:p>
            <a:endParaRPr lang="da-DK" b="1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17.35 </a:t>
            </a:r>
            <a:r>
              <a:rPr lang="da-DK" dirty="0">
                <a:latin typeface="Kanit" pitchFamily="2" charset="-34"/>
                <a:cs typeface="Kanit" pitchFamily="2" charset="-34"/>
              </a:rPr>
              <a:t>Debat</a:t>
            </a:r>
          </a:p>
          <a:p>
            <a:endParaRPr lang="da-DK" b="1" dirty="0">
              <a:latin typeface="Kanit" pitchFamily="2" charset="-34"/>
              <a:cs typeface="Kanit" pitchFamily="2" charset="-34"/>
            </a:endParaRPr>
          </a:p>
          <a:p>
            <a:r>
              <a:rPr lang="da-DK" b="1" dirty="0">
                <a:latin typeface="Kanit" pitchFamily="2" charset="-34"/>
                <a:cs typeface="Kanit" pitchFamily="2" charset="-34"/>
              </a:rPr>
              <a:t>18.00 </a:t>
            </a:r>
            <a:r>
              <a:rPr lang="da-DK" dirty="0">
                <a:latin typeface="Kanit" pitchFamily="2" charset="-34"/>
                <a:cs typeface="Kanit" pitchFamily="2" charset="-34"/>
              </a:rPr>
              <a:t>Tak for i dag</a:t>
            </a:r>
            <a:endParaRPr lang="da-DK" b="1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92F1279-371C-A558-43C2-2F15E7744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1" y="536291"/>
            <a:ext cx="1837910" cy="3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B751438-8E65-0D4D-A9B3-9F8DCB325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62" y="4200860"/>
            <a:ext cx="823397" cy="52265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6D13031-FFAF-2F47-9DA0-A77A4C7655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759" y="1308144"/>
            <a:ext cx="746237" cy="27391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96EEDA1-C3ED-B847-A3D2-AD95357E8E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233" y="5641518"/>
            <a:ext cx="1253842" cy="65417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1740C81-47C5-0949-99E8-51E051DA21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59" y="2730883"/>
            <a:ext cx="899954" cy="46932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EFE8932-BB48-E640-B530-2278197F1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17" y="6068877"/>
            <a:ext cx="1447681" cy="72384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49C197E-98DD-8944-9F13-D12C667961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931" y="3430087"/>
            <a:ext cx="1051519" cy="43575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DED14F1-3EAD-6F47-AA77-11C0A08A26C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71" y="759508"/>
            <a:ext cx="839735" cy="29408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10EE669-5C5E-4E4F-AB56-87F36EA5C0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89" y="1296304"/>
            <a:ext cx="451214" cy="45121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2B621AC-ECE6-7149-9CF6-6D426A1289A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497" y="1432422"/>
            <a:ext cx="913387" cy="26541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83DBEF66-7263-4B4D-B44E-709053C2F78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676" y="1210276"/>
            <a:ext cx="1358033" cy="243812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B7FCA240-0B6C-1844-BCF7-041E7F2461D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1" y="565349"/>
            <a:ext cx="1031100" cy="418302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B57E696F-8D83-894F-A641-EF15541EA02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560" y="2685232"/>
            <a:ext cx="357688" cy="35768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27680F2-53F5-9346-A102-DDC9909F779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88" y="664516"/>
            <a:ext cx="355662" cy="35566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85A8F15F-8501-F349-B998-058CC5997B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796" y="6250367"/>
            <a:ext cx="479927" cy="429979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603C31D3-6320-9E4D-BF27-469B697BA14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08" y="1164010"/>
            <a:ext cx="970586" cy="546764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5C299456-41D8-044F-B918-B2CAD3B2D72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292" y="1605095"/>
            <a:ext cx="450485" cy="23575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528C3EC-2FB6-EB4D-87BD-501C403D792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52" y="2022064"/>
            <a:ext cx="1223052" cy="334504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A7BC730-BDC5-004C-BDA0-1C2B5D82085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846" y="3961968"/>
            <a:ext cx="2468003" cy="871356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1E4C1AD-AAE4-8E4F-AB83-FE3B6CDC3E5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78" y="1485960"/>
            <a:ext cx="1384136" cy="450491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E3FD29DD-118E-E44F-A85E-276272AADB9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1193" y="2493844"/>
            <a:ext cx="678412" cy="678412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C45F0295-30EC-3F4C-A509-126D599426E4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409" y="2154596"/>
            <a:ext cx="1139181" cy="167057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9353C7EF-2F83-9D47-AD7E-66619028EDA4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04" y="5561563"/>
            <a:ext cx="1101005" cy="410084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4C90C1D3-F873-5740-817D-FAC8921F18AA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38" y="3570838"/>
            <a:ext cx="1230250" cy="410083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3D1F171-2691-E44A-B7C2-4732AD9F249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42" y="5397075"/>
            <a:ext cx="1311910" cy="280831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7DA1F793-5DBC-FB46-A4D4-95BF14E64EF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353" y="709738"/>
            <a:ext cx="1223933" cy="353301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426CF494-F970-F049-A635-601D240282C1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67" y="868603"/>
            <a:ext cx="1345302" cy="284530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CB098FD4-C0BA-B947-AE6B-3850D287E371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79" y="4791173"/>
            <a:ext cx="528715" cy="528715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6DDB6D5C-A9C0-6A43-955A-9152D70E80D0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932" y="5537491"/>
            <a:ext cx="1419923" cy="489085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0793CD74-DAB8-1945-8139-118017FB050B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555" y="5453628"/>
            <a:ext cx="866126" cy="656813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D0F12058-1B1E-9844-ACD3-524CECD3D90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6" y="4673778"/>
            <a:ext cx="991595" cy="542072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5D08F29E-657C-EF4B-ACF6-A2F5E603BA20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80" y="3577785"/>
            <a:ext cx="780938" cy="290899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2BE463E2-79C2-B24E-8E29-2753110551C9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279" y="4179155"/>
            <a:ext cx="662888" cy="509043"/>
          </a:xfrm>
          <a:prstGeom prst="rect">
            <a:avLst/>
          </a:prstGeom>
        </p:spPr>
      </p:pic>
      <p:pic>
        <p:nvPicPr>
          <p:cNvPr id="40" name="Billede 39">
            <a:extLst>
              <a:ext uri="{FF2B5EF4-FFF2-40B4-BE49-F238E27FC236}">
                <a16:creationId xmlns:a16="http://schemas.microsoft.com/office/drawing/2014/main" id="{FBA5990D-4B00-4947-A942-34140C66E1C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40" y="5158550"/>
            <a:ext cx="754854" cy="109076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153D7B12-DF74-BA4F-833C-E652484FB1FE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074" y="3537222"/>
            <a:ext cx="821266" cy="243813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06FCAAD-3B27-EA4E-A9AF-4461B26748A3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281" y="2053291"/>
            <a:ext cx="665521" cy="202991"/>
          </a:xfrm>
          <a:prstGeom prst="rect">
            <a:avLst/>
          </a:prstGeom>
        </p:spPr>
      </p:pic>
      <p:pic>
        <p:nvPicPr>
          <p:cNvPr id="43" name="Billede 42">
            <a:extLst>
              <a:ext uri="{FF2B5EF4-FFF2-40B4-BE49-F238E27FC236}">
                <a16:creationId xmlns:a16="http://schemas.microsoft.com/office/drawing/2014/main" id="{22ACFFB6-CBC8-674B-B594-0AA51111A06A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682" y="5485802"/>
            <a:ext cx="748483" cy="748483"/>
          </a:xfrm>
          <a:prstGeom prst="rect">
            <a:avLst/>
          </a:prstGeom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AF9DB32C-1630-6041-ABE4-6A19F7384884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19" y="2491283"/>
            <a:ext cx="944662" cy="282473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F2D5DEE8-8142-9242-970E-011C5314590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33" y="6345356"/>
            <a:ext cx="1261072" cy="349537"/>
          </a:xfrm>
          <a:prstGeom prst="rect">
            <a:avLst/>
          </a:prstGeom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C094A03D-06FF-BC4C-8E28-A5DF4B8EA07F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9" y="4759143"/>
            <a:ext cx="870747" cy="445049"/>
          </a:xfrm>
          <a:prstGeom prst="rect">
            <a:avLst/>
          </a:prstGeom>
        </p:spPr>
      </p:pic>
      <p:pic>
        <p:nvPicPr>
          <p:cNvPr id="48" name="Billede 47">
            <a:extLst>
              <a:ext uri="{FF2B5EF4-FFF2-40B4-BE49-F238E27FC236}">
                <a16:creationId xmlns:a16="http://schemas.microsoft.com/office/drawing/2014/main" id="{4651D2E8-3B34-DE40-B357-8D122E49A582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8503" y="3308774"/>
            <a:ext cx="840849" cy="700708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5FC418DF-E32C-9140-9F25-191349D1C114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891" y="5142492"/>
            <a:ext cx="453899" cy="387513"/>
          </a:xfrm>
          <a:prstGeom prst="rect">
            <a:avLst/>
          </a:prstGeom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3D8EC582-B46E-6C4D-837B-DFD478C3551C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153" y="6301687"/>
            <a:ext cx="965056" cy="365723"/>
          </a:xfrm>
          <a:prstGeom prst="rect">
            <a:avLst/>
          </a:prstGeom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3C940F48-ECE9-0A47-8AB4-A7401D42A855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8" y="3007804"/>
            <a:ext cx="941106" cy="293023"/>
          </a:xfrm>
          <a:prstGeom prst="rect">
            <a:avLst/>
          </a:prstGeom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BF8DE1AB-4990-B84A-87B4-935E925485F5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002" y="684018"/>
            <a:ext cx="989832" cy="329943"/>
          </a:xfrm>
          <a:prstGeom prst="rect">
            <a:avLst/>
          </a:prstGeom>
        </p:spPr>
      </p:pic>
      <p:pic>
        <p:nvPicPr>
          <p:cNvPr id="53" name="Billede 52">
            <a:extLst>
              <a:ext uri="{FF2B5EF4-FFF2-40B4-BE49-F238E27FC236}">
                <a16:creationId xmlns:a16="http://schemas.microsoft.com/office/drawing/2014/main" id="{9484D6F3-7351-3643-88DF-F2F8828D75A7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671" y="2154596"/>
            <a:ext cx="912654" cy="717954"/>
          </a:xfrm>
          <a:prstGeom prst="rect">
            <a:avLst/>
          </a:prstGeom>
        </p:spPr>
      </p:pic>
      <p:pic>
        <p:nvPicPr>
          <p:cNvPr id="54" name="Billede 53">
            <a:extLst>
              <a:ext uri="{FF2B5EF4-FFF2-40B4-BE49-F238E27FC236}">
                <a16:creationId xmlns:a16="http://schemas.microsoft.com/office/drawing/2014/main" id="{22193C42-8E97-6844-84B2-2F9675B0247F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672" y="2491283"/>
            <a:ext cx="882282" cy="248616"/>
          </a:xfrm>
          <a:prstGeom prst="rect">
            <a:avLst/>
          </a:prstGeom>
        </p:spPr>
      </p:pic>
      <p:pic>
        <p:nvPicPr>
          <p:cNvPr id="55" name="Billede 54">
            <a:extLst>
              <a:ext uri="{FF2B5EF4-FFF2-40B4-BE49-F238E27FC236}">
                <a16:creationId xmlns:a16="http://schemas.microsoft.com/office/drawing/2014/main" id="{06387A06-A010-9A47-AD93-613885BDF4BF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037" y="2697937"/>
            <a:ext cx="508522" cy="508522"/>
          </a:xfrm>
          <a:prstGeom prst="rect">
            <a:avLst/>
          </a:prstGeom>
        </p:spPr>
      </p:pic>
      <p:pic>
        <p:nvPicPr>
          <p:cNvPr id="56" name="Billede 55">
            <a:extLst>
              <a:ext uri="{FF2B5EF4-FFF2-40B4-BE49-F238E27FC236}">
                <a16:creationId xmlns:a16="http://schemas.microsoft.com/office/drawing/2014/main" id="{2036EF28-F8ED-3246-8437-8065CAB106AF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268" y="4737223"/>
            <a:ext cx="1111404" cy="315585"/>
          </a:xfrm>
          <a:prstGeom prst="rect">
            <a:avLst/>
          </a:prstGeom>
        </p:spPr>
      </p:pic>
      <p:pic>
        <p:nvPicPr>
          <p:cNvPr id="57" name="Billede 56">
            <a:extLst>
              <a:ext uri="{FF2B5EF4-FFF2-40B4-BE49-F238E27FC236}">
                <a16:creationId xmlns:a16="http://schemas.microsoft.com/office/drawing/2014/main" id="{963B9D66-DB4C-5148-ABD2-FAE2A8A9841A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598" y="6234285"/>
            <a:ext cx="1042076" cy="430725"/>
          </a:xfrm>
          <a:prstGeom prst="rect">
            <a:avLst/>
          </a:prstGeom>
        </p:spPr>
      </p:pic>
      <p:pic>
        <p:nvPicPr>
          <p:cNvPr id="58" name="Billede 57">
            <a:extLst>
              <a:ext uri="{FF2B5EF4-FFF2-40B4-BE49-F238E27FC236}">
                <a16:creationId xmlns:a16="http://schemas.microsoft.com/office/drawing/2014/main" id="{808DE181-BBFE-AE42-BEEA-30E186749BB2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98" y="1975375"/>
            <a:ext cx="805670" cy="241701"/>
          </a:xfrm>
          <a:prstGeom prst="rect">
            <a:avLst/>
          </a:prstGeom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A661E5BE-7825-8748-B20A-8E4FB577D1E0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5896395"/>
            <a:ext cx="1215503" cy="228053"/>
          </a:xfrm>
          <a:prstGeom prst="rect">
            <a:avLst/>
          </a:prstGeom>
        </p:spPr>
      </p:pic>
      <p:pic>
        <p:nvPicPr>
          <p:cNvPr id="60" name="Picture 2" descr="Billedresultat for roskilde universitet logo 2020">
            <a:extLst>
              <a:ext uri="{FF2B5EF4-FFF2-40B4-BE49-F238E27FC236}">
                <a16:creationId xmlns:a16="http://schemas.microsoft.com/office/drawing/2014/main" id="{557210A9-CF30-CA48-A8F2-02DC96D4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6969" y="4120413"/>
            <a:ext cx="589656" cy="3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Billede 60">
            <a:extLst>
              <a:ext uri="{FF2B5EF4-FFF2-40B4-BE49-F238E27FC236}">
                <a16:creationId xmlns:a16="http://schemas.microsoft.com/office/drawing/2014/main" id="{5EEF6861-E109-434B-9DB8-29B18802D205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218" y="4865305"/>
            <a:ext cx="668326" cy="328467"/>
          </a:xfrm>
          <a:prstGeom prst="rect">
            <a:avLst/>
          </a:prstGeom>
        </p:spPr>
      </p:pic>
      <p:pic>
        <p:nvPicPr>
          <p:cNvPr id="62" name="Billede 61">
            <a:extLst>
              <a:ext uri="{FF2B5EF4-FFF2-40B4-BE49-F238E27FC236}">
                <a16:creationId xmlns:a16="http://schemas.microsoft.com/office/drawing/2014/main" id="{C664E500-9F30-B54C-94C6-D159396F77C8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421" y="2285860"/>
            <a:ext cx="680722" cy="418315"/>
          </a:xfrm>
          <a:prstGeom prst="rect">
            <a:avLst/>
          </a:prstGeom>
        </p:spPr>
      </p:pic>
      <p:pic>
        <p:nvPicPr>
          <p:cNvPr id="63" name="Billede 62">
            <a:extLst>
              <a:ext uri="{FF2B5EF4-FFF2-40B4-BE49-F238E27FC236}">
                <a16:creationId xmlns:a16="http://schemas.microsoft.com/office/drawing/2014/main" id="{EC8CF44D-EDCD-6340-995F-65FCA82F0401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65" y="5515891"/>
            <a:ext cx="1479579" cy="651456"/>
          </a:xfrm>
          <a:prstGeom prst="rect">
            <a:avLst/>
          </a:prstGeom>
        </p:spPr>
      </p:pic>
      <p:pic>
        <p:nvPicPr>
          <p:cNvPr id="64" name="Billede 6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66523708-CD61-3343-8906-46A88EC5125B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447" y="2177424"/>
            <a:ext cx="1154458" cy="321627"/>
          </a:xfrm>
          <a:prstGeom prst="rect">
            <a:avLst/>
          </a:prstGeom>
        </p:spPr>
      </p:pic>
      <p:pic>
        <p:nvPicPr>
          <p:cNvPr id="65" name="Billede 64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74E91B55-F198-9A4B-8275-8B7620858AF1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870" y="4278074"/>
            <a:ext cx="895899" cy="467090"/>
          </a:xfrm>
          <a:prstGeom prst="rect">
            <a:avLst/>
          </a:prstGeom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4E2B38E0-3481-CC4D-A618-29EA6C03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789" y="3521418"/>
            <a:ext cx="1395025" cy="5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682487FE-12CF-4E4D-9CB8-01AB55C5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480" y="5145309"/>
            <a:ext cx="771688" cy="1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CE1343C8-6CFC-A34F-A88E-98F80DA7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678" y="6352775"/>
            <a:ext cx="876929" cy="3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Billede 6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B097A69-0592-A443-84CC-6AF78EA48C91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5469" y="6191051"/>
            <a:ext cx="1116406" cy="345930"/>
          </a:xfrm>
          <a:prstGeom prst="rect">
            <a:avLst/>
          </a:prstGeom>
        </p:spPr>
      </p:pic>
      <p:pic>
        <p:nvPicPr>
          <p:cNvPr id="70" name="Billede 2" descr="Grundfos Danmark | Den komplette leverandør af pumper og pumpeløsninger.  Som en berømt pumpeproducent leverer Grundfos effektive, pålidelige og  bæredygtige løsninger over hele kloden. Gå ind i vores verden.">
            <a:extLst>
              <a:ext uri="{FF2B5EF4-FFF2-40B4-BE49-F238E27FC236}">
                <a16:creationId xmlns:a16="http://schemas.microsoft.com/office/drawing/2014/main" id="{FCE87FD3-2A0A-B540-9153-6CC0BA91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034" y="3347459"/>
            <a:ext cx="1154458" cy="5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Billede 70" descr="Et billede, der indeholder tekst, ur, måler&#10;&#10;Automatisk genereret beskrivelse">
            <a:extLst>
              <a:ext uri="{FF2B5EF4-FFF2-40B4-BE49-F238E27FC236}">
                <a16:creationId xmlns:a16="http://schemas.microsoft.com/office/drawing/2014/main" id="{02C2A986-923F-7047-AF7B-BDC620338207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985" y="4225259"/>
            <a:ext cx="1029900" cy="142527"/>
          </a:xfrm>
          <a:prstGeom prst="rect">
            <a:avLst/>
          </a:prstGeom>
        </p:spPr>
      </p:pic>
      <p:pic>
        <p:nvPicPr>
          <p:cNvPr id="76" name="Billede 75">
            <a:extLst>
              <a:ext uri="{FF2B5EF4-FFF2-40B4-BE49-F238E27FC236}">
                <a16:creationId xmlns:a16="http://schemas.microsoft.com/office/drawing/2014/main" id="{7840AA02-BAA3-3948-AD81-BF118222DEBA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32" y="766660"/>
            <a:ext cx="604889" cy="473887"/>
          </a:xfrm>
          <a:prstGeom prst="rect">
            <a:avLst/>
          </a:prstGeom>
        </p:spPr>
      </p:pic>
      <p:pic>
        <p:nvPicPr>
          <p:cNvPr id="77" name="Billede 76">
            <a:extLst>
              <a:ext uri="{FF2B5EF4-FFF2-40B4-BE49-F238E27FC236}">
                <a16:creationId xmlns:a16="http://schemas.microsoft.com/office/drawing/2014/main" id="{7F8C1BA0-7007-A84E-B7FD-6D0300DB1434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534" y="4380242"/>
            <a:ext cx="588851" cy="364922"/>
          </a:xfrm>
          <a:prstGeom prst="rect">
            <a:avLst/>
          </a:prstGeom>
        </p:spPr>
      </p:pic>
      <p:pic>
        <p:nvPicPr>
          <p:cNvPr id="78" name="Billede 77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999EB930-B2D2-1B4C-9906-077A9918D686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309" y="6430798"/>
            <a:ext cx="1070824" cy="241799"/>
          </a:xfrm>
          <a:prstGeom prst="rect">
            <a:avLst/>
          </a:prstGeom>
        </p:spPr>
      </p:pic>
      <p:pic>
        <p:nvPicPr>
          <p:cNvPr id="81" name="Billede 80">
            <a:extLst>
              <a:ext uri="{FF2B5EF4-FFF2-40B4-BE49-F238E27FC236}">
                <a16:creationId xmlns:a16="http://schemas.microsoft.com/office/drawing/2014/main" id="{774E8520-46A9-184D-BD4A-93FF6C6FA425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109" y="4304360"/>
            <a:ext cx="1403958" cy="315655"/>
          </a:xfrm>
          <a:prstGeom prst="rect">
            <a:avLst/>
          </a:prstGeom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0CB1A095-0F44-CA41-A6F3-847B1A4E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03" y="1413108"/>
            <a:ext cx="1272675" cy="5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Billede 83">
            <a:extLst>
              <a:ext uri="{FF2B5EF4-FFF2-40B4-BE49-F238E27FC236}">
                <a16:creationId xmlns:a16="http://schemas.microsoft.com/office/drawing/2014/main" id="{2CF6A052-729D-3045-B1C1-0483B83001A2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191" y="546209"/>
            <a:ext cx="1154322" cy="481576"/>
          </a:xfrm>
          <a:prstGeom prst="rect">
            <a:avLst/>
          </a:prstGeom>
        </p:spPr>
      </p:pic>
      <p:pic>
        <p:nvPicPr>
          <p:cNvPr id="85" name="Billede 7" descr="EVM SPOT small">
            <a:extLst>
              <a:ext uri="{FF2B5EF4-FFF2-40B4-BE49-F238E27FC236}">
                <a16:creationId xmlns:a16="http://schemas.microsoft.com/office/drawing/2014/main" id="{25A29A07-E6B9-ED42-8CB6-76D73F14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43" y="4165512"/>
            <a:ext cx="1033430" cy="3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B35F5E26-90A1-BC44-9B18-167DB6E188EE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7065534" y="3021599"/>
            <a:ext cx="1066248" cy="138612"/>
          </a:xfrm>
          <a:prstGeom prst="rect">
            <a:avLst/>
          </a:prstGeom>
        </p:spPr>
      </p:pic>
      <p:pic>
        <p:nvPicPr>
          <p:cNvPr id="87" name="Billede 86">
            <a:extLst>
              <a:ext uri="{FF2B5EF4-FFF2-40B4-BE49-F238E27FC236}">
                <a16:creationId xmlns:a16="http://schemas.microsoft.com/office/drawing/2014/main" id="{9C226385-2554-8849-97CC-2F1AD6761008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919" y="4956636"/>
            <a:ext cx="702428" cy="613922"/>
          </a:xfrm>
          <a:prstGeom prst="rect">
            <a:avLst/>
          </a:prstGeom>
        </p:spPr>
      </p:pic>
      <p:pic>
        <p:nvPicPr>
          <p:cNvPr id="88" name="Billede 87">
            <a:extLst>
              <a:ext uri="{FF2B5EF4-FFF2-40B4-BE49-F238E27FC236}">
                <a16:creationId xmlns:a16="http://schemas.microsoft.com/office/drawing/2014/main" id="{90879C61-D61A-3044-BA98-2AA40007A6C6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637" y="382528"/>
            <a:ext cx="1568298" cy="755107"/>
          </a:xfrm>
          <a:prstGeom prst="rect">
            <a:avLst/>
          </a:prstGeom>
        </p:spPr>
      </p:pic>
      <p:pic>
        <p:nvPicPr>
          <p:cNvPr id="74" name="Billede 73">
            <a:extLst>
              <a:ext uri="{FF2B5EF4-FFF2-40B4-BE49-F238E27FC236}">
                <a16:creationId xmlns:a16="http://schemas.microsoft.com/office/drawing/2014/main" id="{D4D0046E-319A-45BD-5A41-3AC11D29C970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304457" y="5748778"/>
            <a:ext cx="1198573" cy="168926"/>
          </a:xfrm>
          <a:prstGeom prst="rect">
            <a:avLst/>
          </a:prstGeom>
        </p:spPr>
      </p:pic>
      <p:pic>
        <p:nvPicPr>
          <p:cNvPr id="79" name="Billede 78" descr="Et billede, der indeholder tekst, clipart, skilt&#10;&#10;Automatisk genereret beskrivelse">
            <a:extLst>
              <a:ext uri="{FF2B5EF4-FFF2-40B4-BE49-F238E27FC236}">
                <a16:creationId xmlns:a16="http://schemas.microsoft.com/office/drawing/2014/main" id="{18B8E292-A7BF-9896-0212-934EE069D39A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7009013" y="5118771"/>
            <a:ext cx="1210399" cy="363651"/>
          </a:xfrm>
          <a:prstGeom prst="rect">
            <a:avLst/>
          </a:prstGeom>
        </p:spPr>
      </p:pic>
      <p:pic>
        <p:nvPicPr>
          <p:cNvPr id="83" name="Billede 82">
            <a:extLst>
              <a:ext uri="{FF2B5EF4-FFF2-40B4-BE49-F238E27FC236}">
                <a16:creationId xmlns:a16="http://schemas.microsoft.com/office/drawing/2014/main" id="{60BDC5B3-65F3-98E3-A153-8D7549350765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568013" y="2881408"/>
            <a:ext cx="1164691" cy="410599"/>
          </a:xfrm>
          <a:prstGeom prst="rect">
            <a:avLst/>
          </a:prstGeom>
        </p:spPr>
      </p:pic>
      <p:pic>
        <p:nvPicPr>
          <p:cNvPr id="90" name="Billede 89" descr="Et billede, der indeholder tekst, enhed, måler, kompas&#10;&#10;Automatisk genereret beskrivelse">
            <a:extLst>
              <a:ext uri="{FF2B5EF4-FFF2-40B4-BE49-F238E27FC236}">
                <a16:creationId xmlns:a16="http://schemas.microsoft.com/office/drawing/2014/main" id="{63A750D2-0576-DB9A-9638-6B785EDA6A4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2701561" y="1172524"/>
            <a:ext cx="616692" cy="616692"/>
          </a:xfrm>
          <a:prstGeom prst="rect">
            <a:avLst/>
          </a:prstGeom>
        </p:spPr>
      </p:pic>
      <p:pic>
        <p:nvPicPr>
          <p:cNvPr id="72" name="Billede 71">
            <a:extLst>
              <a:ext uri="{FF2B5EF4-FFF2-40B4-BE49-F238E27FC236}">
                <a16:creationId xmlns:a16="http://schemas.microsoft.com/office/drawing/2014/main" id="{2716A27D-D514-00C9-CB4B-FB6C6B1F76BE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5566322" y="2326665"/>
            <a:ext cx="828651" cy="828651"/>
          </a:xfrm>
          <a:prstGeom prst="rect">
            <a:avLst/>
          </a:prstGeom>
        </p:spPr>
      </p:pic>
      <p:pic>
        <p:nvPicPr>
          <p:cNvPr id="75" name="Billede 74">
            <a:extLst>
              <a:ext uri="{FF2B5EF4-FFF2-40B4-BE49-F238E27FC236}">
                <a16:creationId xmlns:a16="http://schemas.microsoft.com/office/drawing/2014/main" id="{FC76043E-DA8B-A040-F04D-FF92E028DAA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5299292" y="3133687"/>
            <a:ext cx="1277608" cy="163634"/>
          </a:xfrm>
          <a:prstGeom prst="rect">
            <a:avLst/>
          </a:prstGeom>
        </p:spPr>
      </p:pic>
      <p:pic>
        <p:nvPicPr>
          <p:cNvPr id="89" name="Billede 88">
            <a:extLst>
              <a:ext uri="{FF2B5EF4-FFF2-40B4-BE49-F238E27FC236}">
                <a16:creationId xmlns:a16="http://schemas.microsoft.com/office/drawing/2014/main" id="{82E99A4C-DC79-B7E5-5717-42D977844992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5264258" y="3687766"/>
            <a:ext cx="1722526" cy="289330"/>
          </a:xfrm>
          <a:prstGeom prst="rect">
            <a:avLst/>
          </a:prstGeom>
        </p:spPr>
      </p:pic>
      <p:pic>
        <p:nvPicPr>
          <p:cNvPr id="92" name="Billede 91">
            <a:extLst>
              <a:ext uri="{FF2B5EF4-FFF2-40B4-BE49-F238E27FC236}">
                <a16:creationId xmlns:a16="http://schemas.microsoft.com/office/drawing/2014/main" id="{485FBEA1-1EC3-C918-45B7-A877678B7C01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156654" y="4009482"/>
            <a:ext cx="678660" cy="30539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3799DDB-5BA9-4F35-6C69-482FE7EFEC9C}"/>
              </a:ext>
            </a:extLst>
          </p:cNvPr>
          <p:cNvSpPr/>
          <p:nvPr/>
        </p:nvSpPr>
        <p:spPr>
          <a:xfrm>
            <a:off x="2127844" y="0"/>
            <a:ext cx="10070030" cy="511205"/>
          </a:xfrm>
          <a:prstGeom prst="rect">
            <a:avLst/>
          </a:prstGeom>
          <a:solidFill>
            <a:srgbClr val="1D3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D4759EE-E651-0921-D408-A6C0284F4DFE}"/>
              </a:ext>
            </a:extLst>
          </p:cNvPr>
          <p:cNvSpPr txBox="1"/>
          <p:nvPr/>
        </p:nvSpPr>
        <p:spPr>
          <a:xfrm>
            <a:off x="2343088" y="76971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F1FAEE"/>
                </a:solidFill>
                <a:latin typeface="Kanit" pitchFamily="2" charset="-34"/>
                <a:ea typeface="Roboto" panose="02000000000000000000" pitchFamily="2" charset="0"/>
                <a:cs typeface="Kanit" pitchFamily="2" charset="-34"/>
              </a:rPr>
              <a:t>Ejet og drevet af medlemmerne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F6F0066-93E8-ECB1-8144-E970AA3ABD41}"/>
              </a:ext>
            </a:extLst>
          </p:cNvPr>
          <p:cNvSpPr txBox="1"/>
          <p:nvPr/>
        </p:nvSpPr>
        <p:spPr>
          <a:xfrm>
            <a:off x="0" y="-397"/>
            <a:ext cx="2152650" cy="519694"/>
          </a:xfrm>
          <a:prstGeom prst="rect">
            <a:avLst/>
          </a:prstGeom>
          <a:solidFill>
            <a:srgbClr val="E6394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da-DK" sz="2800" dirty="0">
              <a:solidFill>
                <a:srgbClr val="F1FAEE"/>
              </a:solidFill>
              <a:latin typeface="Venus Rising Rg" pitchFamily="82" charset="0"/>
            </a:endParaRPr>
          </a:p>
        </p:txBody>
      </p:sp>
      <p:pic>
        <p:nvPicPr>
          <p:cNvPr id="73" name="Billede 7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8CA2911-6122-8C81-A4BB-7F61DB76F54B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2982798" y="1919172"/>
            <a:ext cx="1492251" cy="777214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D453B81D-C474-6526-D043-F6B2A5A52046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603124" y="1850241"/>
            <a:ext cx="1091127" cy="606182"/>
          </a:xfrm>
          <a:prstGeom prst="rect">
            <a:avLst/>
          </a:prstGeom>
        </p:spPr>
      </p:pic>
      <p:pic>
        <p:nvPicPr>
          <p:cNvPr id="25" name="Billede 79" descr="Et billede, der indeholder logo&#10;&#10;Beskrivelsen er genereret automatisk">
            <a:extLst>
              <a:ext uri="{FF2B5EF4-FFF2-40B4-BE49-F238E27FC236}">
                <a16:creationId xmlns:a16="http://schemas.microsoft.com/office/drawing/2014/main" id="{B55C9F2A-02D3-489A-62E2-F52EA9BC5CC0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616268" y="2993981"/>
            <a:ext cx="853944" cy="397721"/>
          </a:xfrm>
          <a:prstGeom prst="rect">
            <a:avLst/>
          </a:prstGeom>
        </p:spPr>
      </p:pic>
      <p:pic>
        <p:nvPicPr>
          <p:cNvPr id="80" name="Billede 90" descr="Et billede, der indeholder tekst, logo&#10;&#10;Beskrivelsen er genereret automatisk">
            <a:extLst>
              <a:ext uri="{FF2B5EF4-FFF2-40B4-BE49-F238E27FC236}">
                <a16:creationId xmlns:a16="http://schemas.microsoft.com/office/drawing/2014/main" id="{FE0C95F5-D888-4349-E966-3CF514BC54CB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16136" y="131987"/>
            <a:ext cx="1445911" cy="246124"/>
          </a:xfrm>
          <a:prstGeom prst="rect">
            <a:avLst/>
          </a:prstGeom>
        </p:spPr>
      </p:pic>
      <p:pic>
        <p:nvPicPr>
          <p:cNvPr id="28" name="Billede 90" descr="Et billede, der indeholder logo&#10;&#10;Beskrivelsen er genereret automatisk">
            <a:extLst>
              <a:ext uri="{FF2B5EF4-FFF2-40B4-BE49-F238E27FC236}">
                <a16:creationId xmlns:a16="http://schemas.microsoft.com/office/drawing/2014/main" id="{97CFD01F-9431-0315-ED67-F8946D7482AD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343112" y="1554007"/>
            <a:ext cx="603574" cy="2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89341A4-90E3-CA59-722F-D9EE90A2A2D8}"/>
              </a:ext>
            </a:extLst>
          </p:cNvPr>
          <p:cNvSpPr/>
          <p:nvPr/>
        </p:nvSpPr>
        <p:spPr>
          <a:xfrm>
            <a:off x="2595" y="3171915"/>
            <a:ext cx="12192000" cy="3686085"/>
          </a:xfrm>
          <a:prstGeom prst="rect">
            <a:avLst/>
          </a:prstGeom>
          <a:solidFill>
            <a:srgbClr val="1D3557"/>
          </a:solidFill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pitchFamily="2" charset="-34"/>
              <a:cs typeface="Kanit" pitchFamily="2" charset="-3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2A60B9-F3E7-9375-A7E4-37F6343D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640"/>
            <a:ext cx="12192000" cy="3309421"/>
          </a:xfrm>
          <a:solidFill>
            <a:srgbClr val="457B9D"/>
          </a:solidFill>
        </p:spPr>
        <p:txBody>
          <a:bodyPr>
            <a:normAutofit fontScale="90000"/>
          </a:bodyPr>
          <a:lstStyle/>
          <a:p>
            <a:pPr marL="685800" indent="-685800" algn="l" fontAlgn="base">
              <a:buFont typeface="Arial" panose="020B0604020202020204" pitchFamily="34" charset="0"/>
              <a:buChar char="•"/>
            </a:pPr>
            <a:br>
              <a:rPr lang="da-DK" sz="4800" b="1" dirty="0">
                <a:solidFill>
                  <a:schemeClr val="bg1"/>
                </a:solidFill>
                <a:latin typeface="Ruda"/>
              </a:rPr>
            </a:br>
            <a:br>
              <a:rPr lang="da-DK" sz="4800" b="1" dirty="0">
                <a:solidFill>
                  <a:schemeClr val="bg1"/>
                </a:solidFill>
                <a:latin typeface="Ruda"/>
              </a:rPr>
            </a:br>
            <a:r>
              <a:rPr lang="da-DK" sz="4800" b="1" dirty="0">
                <a:solidFill>
                  <a:schemeClr val="bg1"/>
                </a:solidFill>
                <a:latin typeface="Ruda"/>
              </a:rPr>
              <a:t> </a:t>
            </a:r>
            <a:br>
              <a:rPr lang="da-DK" sz="4800" b="1" dirty="0">
                <a:solidFill>
                  <a:schemeClr val="bg1"/>
                </a:solidFill>
                <a:latin typeface="Ruda"/>
              </a:rPr>
            </a:br>
            <a:r>
              <a:rPr lang="da-DK" sz="4800" b="1" dirty="0">
                <a:solidFill>
                  <a:schemeClr val="bg1"/>
                </a:solidFill>
                <a:latin typeface="Ruda"/>
              </a:rPr>
              <a:t> </a:t>
            </a:r>
            <a:r>
              <a:rPr lang="da-DK" sz="5600" b="1" dirty="0">
                <a:solidFill>
                  <a:prstClr val="white"/>
                </a:solidFill>
                <a:latin typeface="Kanit" pitchFamily="2" charset="-34"/>
                <a:ea typeface="+mn-ea"/>
                <a:cs typeface="Kanit" pitchFamily="2" charset="-34"/>
              </a:rPr>
              <a:t>SLIDO instruktion</a:t>
            </a:r>
            <a:br>
              <a:rPr lang="da-DK" sz="3100" b="1" dirty="0">
                <a:solidFill>
                  <a:srgbClr val="3E3E3E"/>
                </a:solidFill>
                <a:latin typeface="Roboto" panose="02000000000000000000" pitchFamily="2" charset="0"/>
              </a:rPr>
            </a:br>
            <a:br>
              <a:rPr lang="da-DK" sz="3100" b="1" dirty="0">
                <a:solidFill>
                  <a:schemeClr val="bg1"/>
                </a:solidFill>
                <a:latin typeface="Ruda"/>
              </a:rPr>
            </a:br>
            <a:br>
              <a:rPr lang="da-DK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da-DK" sz="1800" b="1" dirty="0">
              <a:solidFill>
                <a:schemeClr val="bg1"/>
              </a:solidFill>
              <a:latin typeface="Ruda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9E55570A-5AF2-726F-AEC6-1D116DBD9AF7}"/>
              </a:ext>
            </a:extLst>
          </p:cNvPr>
          <p:cNvCxnSpPr>
            <a:cxnSpLocks/>
          </p:cNvCxnSpPr>
          <p:nvPr/>
        </p:nvCxnSpPr>
        <p:spPr>
          <a:xfrm>
            <a:off x="7553514" y="3632200"/>
            <a:ext cx="0" cy="294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88ED9FFA-6E1B-D5EC-7E39-EFBD16A5610C}"/>
              </a:ext>
            </a:extLst>
          </p:cNvPr>
          <p:cNvSpPr txBox="1"/>
          <p:nvPr/>
        </p:nvSpPr>
        <p:spPr>
          <a:xfrm>
            <a:off x="4724400" y="3200400"/>
            <a:ext cx="582849" cy="61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7AE340E-1F3C-94E7-F5BF-CDC6166040B5}"/>
              </a:ext>
            </a:extLst>
          </p:cNvPr>
          <p:cNvSpPr txBox="1"/>
          <p:nvPr/>
        </p:nvSpPr>
        <p:spPr>
          <a:xfrm>
            <a:off x="869758" y="3814628"/>
            <a:ext cx="620649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cs typeface="Kanit" pitchFamily="2" charset="-34"/>
              </a:rPr>
              <a:t>Deltag på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cs typeface="Kanit" pitchFamily="2" charset="-34"/>
              </a:rPr>
              <a:t>slido.com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pitchFamily="2" charset="-34"/>
                <a:cs typeface="Kanit" pitchFamily="2" charset="-34"/>
              </a:rPr>
              <a:t>#NF23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057D95-5AC2-45BF-C6E9-5E28B001F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325" y="3632200"/>
            <a:ext cx="2876516" cy="29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370</Words>
  <Application>Microsoft Macintosh PowerPoint</Application>
  <PresentationFormat>Widescreen</PresentationFormat>
  <Paragraphs>44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Kanit</vt:lpstr>
      <vt:lpstr>Roboto</vt:lpstr>
      <vt:lpstr>Ruda</vt:lpstr>
      <vt:lpstr>Times</vt:lpstr>
      <vt:lpstr>Venus Rising Rg</vt:lpstr>
      <vt:lpstr>Office-tema</vt:lpstr>
      <vt:lpstr>Titel på oplæg v. Organisation</vt:lpstr>
      <vt:lpstr>PowerPoint-præsentation</vt:lpstr>
      <vt:lpstr>PowerPoint-præsentation</vt:lpstr>
      <vt:lpstr>     SLIDO instruktion   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Hjortdal</dc:creator>
  <cp:lastModifiedBy>Maria Sørensen</cp:lastModifiedBy>
  <cp:revision>24</cp:revision>
  <dcterms:created xsi:type="dcterms:W3CDTF">2021-11-02T19:57:26Z</dcterms:created>
  <dcterms:modified xsi:type="dcterms:W3CDTF">2023-05-12T09:20:27Z</dcterms:modified>
</cp:coreProperties>
</file>