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58" r:id="rId1"/>
  </p:sldMasterIdLst>
  <p:notesMasterIdLst>
    <p:notesMasterId r:id="rId15"/>
  </p:notesMasterIdLst>
  <p:handoutMasterIdLst>
    <p:handoutMasterId r:id="rId16"/>
  </p:handoutMasterIdLst>
  <p:sldIdLst>
    <p:sldId id="261" r:id="rId2"/>
    <p:sldId id="358" r:id="rId3"/>
    <p:sldId id="331" r:id="rId4"/>
    <p:sldId id="287" r:id="rId5"/>
    <p:sldId id="359" r:id="rId6"/>
    <p:sldId id="361" r:id="rId7"/>
    <p:sldId id="360" r:id="rId8"/>
    <p:sldId id="362" r:id="rId9"/>
    <p:sldId id="363" r:id="rId10"/>
    <p:sldId id="364" r:id="rId11"/>
    <p:sldId id="367" r:id="rId12"/>
    <p:sldId id="365" r:id="rId13"/>
    <p:sldId id="366" r:id="rId14"/>
  </p:sldIdLst>
  <p:sldSz cx="9144000" cy="6858000" type="screen4x3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0">
          <p15:clr>
            <a:srgbClr val="A4A3A4"/>
          </p15:clr>
        </p15:guide>
        <p15:guide id="2" orient="horz" pos="3975">
          <p15:clr>
            <a:srgbClr val="A4A3A4"/>
          </p15:clr>
        </p15:guide>
        <p15:guide id="3" orient="horz" pos="935">
          <p15:clr>
            <a:srgbClr val="A4A3A4"/>
          </p15:clr>
        </p15:guide>
        <p15:guide id="4" orient="horz" pos="390">
          <p15:clr>
            <a:srgbClr val="A4A3A4"/>
          </p15:clr>
        </p15:guide>
        <p15:guide id="5" pos="368">
          <p15:clr>
            <a:srgbClr val="A4A3A4"/>
          </p15:clr>
        </p15:guide>
        <p15:guide id="6" pos="539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7" autoAdjust="0"/>
    <p:restoredTop sz="82063" autoAdjust="0"/>
  </p:normalViewPr>
  <p:slideViewPr>
    <p:cSldViewPr snapToGrid="0" snapToObjects="1" showGuides="1">
      <p:cViewPr varScale="1">
        <p:scale>
          <a:sx n="88" d="100"/>
          <a:sy n="88" d="100"/>
        </p:scale>
        <p:origin x="2352" y="184"/>
      </p:cViewPr>
      <p:guideLst>
        <p:guide orient="horz" pos="1030"/>
        <p:guide orient="horz" pos="3975"/>
        <p:guide orient="horz" pos="935"/>
        <p:guide orient="horz" pos="390"/>
        <p:guide pos="368"/>
        <p:guide pos="53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22" d="100"/>
          <a:sy n="122" d="100"/>
        </p:scale>
        <p:origin x="491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F9E11-F642-4BF2-B4DC-AF7D35EA7551}" type="datetimeFigureOut">
              <a:rPr lang="en-GB" smtClean="0"/>
              <a:t>13/09/2022</a:t>
            </a:fld>
            <a:endParaRPr lang="en-GB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371A3-64EC-4735-8565-D99D7827967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9271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2A38B-F9FA-4036-A084-652409E98F08}" type="datetimeFigureOut">
              <a:rPr lang="en-GB" smtClean="0"/>
              <a:t>13/09/2022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36F85-577F-4A92-A47F-D540A2BCC821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62560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70858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00239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61161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3266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2711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2849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3331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2127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317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1668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3938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9919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hyperlink" Target="http://www.designguide.ku.dk/ku/skabeloner/powerpoint/praesentationer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://image.ku.dk/lightbox/211/13407586855728741badb20/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illede stor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6858000"/>
          </a:xfrm>
          <a:blipFill>
            <a:blip r:embed="rId2"/>
            <a:stretch>
              <a:fillRect/>
            </a:stretch>
          </a:blipFill>
        </p:spPr>
        <p:txBody>
          <a:bodyPr lIns="4932000" tIns="360000" anchor="ctr" anchorCtr="0"/>
          <a:lstStyle>
            <a:lvl1pPr marL="0" indent="0" algn="l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 </a:t>
            </a:r>
            <a:r>
              <a:rPr lang="en-GB" dirty="0" err="1"/>
              <a:t>Klik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ikonet</a:t>
            </a:r>
            <a:r>
              <a:rPr lang="en-GB" dirty="0"/>
              <a:t>, </a:t>
            </a:r>
            <a:r>
              <a:rPr lang="en-GB" dirty="0" err="1"/>
              <a:t>hvis</a:t>
            </a:r>
            <a:r>
              <a:rPr lang="en-GB" dirty="0"/>
              <a:t> du </a:t>
            </a:r>
            <a:r>
              <a:rPr lang="en-GB" dirty="0" err="1"/>
              <a:t>vil</a:t>
            </a:r>
            <a:r>
              <a:rPr lang="en-GB" dirty="0"/>
              <a:t> </a:t>
            </a:r>
            <a:r>
              <a:rPr lang="en-GB" dirty="0" err="1"/>
              <a:t>udskifte</a:t>
            </a:r>
            <a:r>
              <a:rPr lang="en-GB" dirty="0"/>
              <a:t> </a:t>
            </a:r>
            <a:r>
              <a:rPr lang="en-GB" dirty="0" err="1"/>
              <a:t>billedet</a:t>
            </a:r>
            <a:endParaRPr lang="en-GB" dirty="0"/>
          </a:p>
        </p:txBody>
      </p:sp>
      <p:sp>
        <p:nvSpPr>
          <p:cNvPr id="2" name="Titel 2"/>
          <p:cNvSpPr>
            <a:spLocks noGrp="1"/>
          </p:cNvSpPr>
          <p:nvPr>
            <p:ph type="ctrTitle"/>
          </p:nvPr>
        </p:nvSpPr>
        <p:spPr>
          <a:xfrm>
            <a:off x="0" y="691816"/>
            <a:ext cx="4469607" cy="5474035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3384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7746833" y="-385200"/>
            <a:ext cx="61123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61AA464C-5665-4E3C-98E0-7AD01E0024D6}" type="datetime1">
              <a:rPr lang="en-GB" smtClean="0"/>
              <a:t>13/09/2022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2427371" y="-385200"/>
            <a:ext cx="523587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8441657" y="-385200"/>
            <a:ext cx="28631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1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7375" y="4053600"/>
            <a:ext cx="3564334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 err="1"/>
              <a:t>Navn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oplægsholder</a:t>
            </a:r>
            <a:r>
              <a:rPr lang="en-GB" dirty="0"/>
              <a:t>, KU-</a:t>
            </a:r>
            <a:r>
              <a:rPr lang="en-GB" dirty="0" err="1"/>
              <a:t>enhed</a:t>
            </a:r>
            <a:r>
              <a:rPr lang="en-GB" dirty="0"/>
              <a:t>, </a:t>
            </a:r>
            <a:r>
              <a:rPr lang="en-GB" dirty="0" err="1"/>
              <a:t>sted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dato</a:t>
            </a:r>
            <a:endParaRPr lang="en-GB" dirty="0"/>
          </a:p>
        </p:txBody>
      </p:sp>
      <p:sp>
        <p:nvSpPr>
          <p:cNvPr id="9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587375" y="3007286"/>
            <a:ext cx="3564334" cy="726435"/>
          </a:xfrm>
        </p:spPr>
        <p:txBody>
          <a:bodyPr r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tilføje</a:t>
            </a:r>
            <a:r>
              <a:rPr lang="en-GB" dirty="0"/>
              <a:t> </a:t>
            </a:r>
            <a:r>
              <a:rPr lang="en-GB" dirty="0" err="1"/>
              <a:t>undertitel</a:t>
            </a:r>
            <a:endParaRPr lang="en-GB" dirty="0"/>
          </a:p>
        </p:txBody>
      </p:sp>
      <p:sp>
        <p:nvSpPr>
          <p:cNvPr id="12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1020200"/>
            <a:ext cx="3564334" cy="1763813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tilføje</a:t>
            </a:r>
            <a:r>
              <a:rPr lang="en-GB" dirty="0"/>
              <a:t> </a:t>
            </a:r>
            <a:r>
              <a:rPr lang="en-GB" dirty="0" err="1"/>
              <a:t>titel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9081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bille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587376" y="1635125"/>
            <a:ext cx="7967662" cy="4667250"/>
          </a:xfrm>
          <a:blipFill>
            <a:blip r:embed="rId2"/>
            <a:stretch>
              <a:fillRect/>
            </a:stretch>
          </a:blipFill>
        </p:spPr>
        <p:txBody>
          <a:bodyPr lIns="0" tIns="2304000" rIns="0" anchor="t" anchorCtr="0"/>
          <a:lstStyle>
            <a:lvl1pPr marL="0" indent="0" algn="ct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ikonet</a:t>
            </a:r>
            <a:r>
              <a:rPr lang="en-GB" dirty="0"/>
              <a:t>, </a:t>
            </a:r>
            <a:r>
              <a:rPr lang="en-GB" dirty="0" err="1"/>
              <a:t>hvis</a:t>
            </a:r>
            <a:br>
              <a:rPr lang="en-GB" dirty="0"/>
            </a:br>
            <a:r>
              <a:rPr lang="en-GB" dirty="0"/>
              <a:t>du </a:t>
            </a:r>
            <a:r>
              <a:rPr lang="en-GB" dirty="0" err="1"/>
              <a:t>vil</a:t>
            </a:r>
            <a:r>
              <a:rPr lang="en-GB" dirty="0"/>
              <a:t> </a:t>
            </a:r>
            <a:r>
              <a:rPr lang="en-GB" dirty="0" err="1"/>
              <a:t>udskifte</a:t>
            </a:r>
            <a:r>
              <a:rPr lang="en-GB" dirty="0"/>
              <a:t> </a:t>
            </a:r>
            <a:r>
              <a:rPr lang="en-GB" dirty="0" err="1"/>
              <a:t>billedet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7376" y="619125"/>
            <a:ext cx="7967663" cy="865188"/>
          </a:xfrm>
        </p:spPr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tilføje</a:t>
            </a:r>
            <a:r>
              <a:rPr lang="en-GB" dirty="0"/>
              <a:t> </a:t>
            </a:r>
            <a:r>
              <a:rPr lang="en-GB" dirty="0" err="1"/>
              <a:t>overskrift</a:t>
            </a:r>
            <a:endParaRPr lang="en-GB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C9CB-6104-43B9-8E3B-B5E961BFB42C}" type="datetime1">
              <a:rPr lang="en-GB" smtClean="0"/>
              <a:t>13/09/2022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9167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lle tekstlabel højre og bille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4852"/>
            <a:ext cx="9144000" cy="6523149"/>
          </a:xfrm>
          <a:blipFill>
            <a:blip r:embed="rId2"/>
            <a:stretch>
              <a:fillRect/>
            </a:stretch>
          </a:blipFill>
        </p:spPr>
        <p:txBody>
          <a:bodyPr lIns="0" tIns="360000" rIns="4932000" anchor="ctr" anchorCtr="0"/>
          <a:lstStyle>
            <a:lvl1pPr marL="0" indent="0" algn="r">
              <a:buNone/>
              <a:defRPr sz="240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ikonet</a:t>
            </a:r>
            <a:r>
              <a:rPr lang="en-GB" dirty="0"/>
              <a:t>, </a:t>
            </a:r>
            <a:r>
              <a:rPr lang="en-GB" dirty="0" err="1"/>
              <a:t>hvis</a:t>
            </a:r>
            <a:r>
              <a:rPr lang="en-GB" dirty="0"/>
              <a:t>   </a:t>
            </a:r>
            <a:br>
              <a:rPr lang="en-GB" dirty="0"/>
            </a:br>
            <a:r>
              <a:rPr lang="en-GB" dirty="0"/>
              <a:t>du </a:t>
            </a:r>
            <a:r>
              <a:rPr lang="en-GB" dirty="0" err="1"/>
              <a:t>vil</a:t>
            </a:r>
            <a:r>
              <a:rPr lang="en-GB" dirty="0"/>
              <a:t> </a:t>
            </a:r>
            <a:r>
              <a:rPr lang="en-GB" dirty="0" err="1"/>
              <a:t>udskifte</a:t>
            </a:r>
            <a:r>
              <a:rPr lang="en-GB" dirty="0"/>
              <a:t> </a:t>
            </a:r>
            <a:r>
              <a:rPr lang="en-GB" dirty="0" err="1"/>
              <a:t>billedet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2728" y="4903567"/>
            <a:ext cx="4461272" cy="1398808"/>
          </a:xfrm>
          <a:solidFill>
            <a:srgbClr val="A31D20">
              <a:alpha val="95000"/>
            </a:srgbClr>
          </a:solidFill>
        </p:spPr>
        <p:txBody>
          <a:bodyPr lIns="252000" tIns="144000" rIns="540000" bIns="144000" anchor="t" anchorCtr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tilføje</a:t>
            </a:r>
            <a:r>
              <a:rPr lang="en-GB" dirty="0"/>
              <a:t> </a:t>
            </a:r>
            <a:r>
              <a:rPr lang="en-GB" dirty="0" err="1"/>
              <a:t>tekst</a:t>
            </a:r>
            <a:r>
              <a:rPr lang="en-GB" dirty="0"/>
              <a:t> 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8177-EBF0-42B2-86B5-15CE90E902C5}" type="datetime1">
              <a:rPr lang="en-GB" smtClean="0"/>
              <a:t>13/09/2022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0550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lle tekstlabel venstr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4852"/>
            <a:ext cx="9144000" cy="6523149"/>
          </a:xfrm>
          <a:blipFill>
            <a:blip r:embed="rId2"/>
            <a:stretch>
              <a:fillRect/>
            </a:stretch>
          </a:blipFill>
        </p:spPr>
        <p:txBody>
          <a:bodyPr lIns="0" tIns="360000" rIns="4932000" anchor="ctr" anchorCtr="0"/>
          <a:lstStyle>
            <a:lvl1pPr marL="0" indent="0" algn="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ikonet</a:t>
            </a:r>
            <a:r>
              <a:rPr lang="en-GB" dirty="0"/>
              <a:t>, </a:t>
            </a:r>
            <a:r>
              <a:rPr lang="en-GB" dirty="0" err="1"/>
              <a:t>hvis</a:t>
            </a:r>
            <a:r>
              <a:rPr lang="en-GB" dirty="0"/>
              <a:t>   </a:t>
            </a:r>
            <a:br>
              <a:rPr lang="en-GB" dirty="0"/>
            </a:br>
            <a:r>
              <a:rPr lang="en-GB" dirty="0"/>
              <a:t>du </a:t>
            </a:r>
            <a:r>
              <a:rPr lang="en-GB" dirty="0" err="1"/>
              <a:t>vil</a:t>
            </a:r>
            <a:r>
              <a:rPr lang="en-GB" dirty="0"/>
              <a:t> </a:t>
            </a:r>
            <a:r>
              <a:rPr lang="en-GB" dirty="0" err="1"/>
              <a:t>udskifte</a:t>
            </a:r>
            <a:r>
              <a:rPr lang="en-GB" dirty="0"/>
              <a:t> </a:t>
            </a:r>
            <a:r>
              <a:rPr lang="en-GB" dirty="0" err="1"/>
              <a:t>billedet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4903567"/>
            <a:ext cx="4461272" cy="1398808"/>
          </a:xfrm>
          <a:solidFill>
            <a:srgbClr val="A31D20">
              <a:alpha val="95000"/>
            </a:srgbClr>
          </a:solidFill>
        </p:spPr>
        <p:txBody>
          <a:bodyPr lIns="576000" tIns="144000" rIns="252000" bIns="144000" anchor="t" anchorCtr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tilføje</a:t>
            </a:r>
            <a:r>
              <a:rPr lang="en-GB" dirty="0"/>
              <a:t> </a:t>
            </a:r>
            <a:r>
              <a:rPr lang="en-GB" dirty="0" err="1"/>
              <a:t>tekst</a:t>
            </a:r>
            <a:br>
              <a:rPr lang="en-GB" sz="1800" spc="75" dirty="0">
                <a:solidFill>
                  <a:schemeClr val="bg1"/>
                </a:solidFill>
                <a:latin typeface="+mj-lt"/>
                <a:cs typeface="Microsoft New Tai Lue"/>
              </a:rPr>
            </a:br>
            <a:r>
              <a:rPr lang="en-GB" dirty="0"/>
              <a:t> 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F12A-79CD-4264-9427-73895824E9C8}" type="datetime1">
              <a:rPr lang="en-GB" smtClean="0"/>
              <a:t>13/09/2022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4560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tekstlabel højre og bille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4852"/>
            <a:ext cx="9144000" cy="6523149"/>
          </a:xfrm>
          <a:blipFill>
            <a:blip r:embed="rId2"/>
            <a:stretch>
              <a:fillRect/>
            </a:stretch>
          </a:blipFill>
        </p:spPr>
        <p:txBody>
          <a:bodyPr lIns="0" tIns="360000" rIns="4932000" anchor="ctr" anchorCtr="0"/>
          <a:lstStyle>
            <a:lvl1pPr marL="0" indent="0" algn="r">
              <a:buNone/>
              <a:defRPr sz="2400" baseline="0">
                <a:sym typeface="Wingdings" panose="05000000000000000000" pitchFamily="2" charset="2"/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ikonet</a:t>
            </a:r>
            <a:r>
              <a:rPr lang="en-GB" dirty="0"/>
              <a:t>, </a:t>
            </a:r>
            <a:r>
              <a:rPr lang="en-GB" dirty="0" err="1"/>
              <a:t>hvis</a:t>
            </a:r>
            <a:r>
              <a:rPr lang="en-GB" dirty="0"/>
              <a:t>   </a:t>
            </a:r>
            <a:br>
              <a:rPr lang="en-GB" dirty="0"/>
            </a:br>
            <a:r>
              <a:rPr lang="en-GB" dirty="0"/>
              <a:t>du </a:t>
            </a:r>
            <a:r>
              <a:rPr lang="en-GB" dirty="0" err="1"/>
              <a:t>vil</a:t>
            </a:r>
            <a:r>
              <a:rPr lang="en-GB" dirty="0"/>
              <a:t> </a:t>
            </a:r>
            <a:r>
              <a:rPr lang="en-GB" dirty="0" err="1"/>
              <a:t>udskifte</a:t>
            </a:r>
            <a:r>
              <a:rPr lang="en-GB" dirty="0"/>
              <a:t> </a:t>
            </a:r>
            <a:r>
              <a:rPr lang="en-GB" dirty="0" err="1"/>
              <a:t>billedet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48D3-3757-4377-9AC6-D4B386FA347A}" type="datetime1">
              <a:rPr lang="en-GB" smtClean="0"/>
              <a:t>13/09/2022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4682728" y="2036763"/>
            <a:ext cx="4461272" cy="4265612"/>
          </a:xfrm>
          <a:solidFill>
            <a:schemeClr val="accent1">
              <a:alpha val="95000"/>
            </a:schemeClr>
          </a:solidFill>
        </p:spPr>
        <p:txBody>
          <a:bodyPr lIns="252000" tIns="144000" rIns="540000" bIns="144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536575" indent="-271463">
              <a:tabLst/>
              <a:defRPr>
                <a:solidFill>
                  <a:schemeClr val="bg1"/>
                </a:solidFill>
              </a:defRPr>
            </a:lvl2pPr>
            <a:lvl3pPr marL="536575" indent="-271463">
              <a:defRPr sz="2000">
                <a:solidFill>
                  <a:schemeClr val="bg1"/>
                </a:solidFill>
              </a:defRPr>
            </a:lvl3pPr>
            <a:lvl4pPr marL="536575" indent="-271463">
              <a:defRPr sz="2000">
                <a:solidFill>
                  <a:schemeClr val="bg1"/>
                </a:solidFill>
              </a:defRPr>
            </a:lvl4pPr>
            <a:lvl5pPr marL="536575" indent="-271463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tilføje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8010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tekstlabel venstre og bille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4852"/>
            <a:ext cx="9144000" cy="6523149"/>
          </a:xfrm>
          <a:blipFill>
            <a:blip r:embed="rId2"/>
            <a:stretch>
              <a:fillRect/>
            </a:stretch>
          </a:blipFill>
        </p:spPr>
        <p:txBody>
          <a:bodyPr lIns="4932000" tIns="360000" rIns="0" anchor="ctr" anchorCtr="0"/>
          <a:lstStyle>
            <a:lvl1pPr marL="0" indent="0" algn="l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 </a:t>
            </a:r>
            <a:r>
              <a:rPr lang="en-GB" dirty="0" err="1"/>
              <a:t>Klik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ikonet</a:t>
            </a:r>
            <a:r>
              <a:rPr lang="en-GB" dirty="0"/>
              <a:t>, </a:t>
            </a:r>
            <a:r>
              <a:rPr lang="en-GB" dirty="0" err="1"/>
              <a:t>hvis</a:t>
            </a:r>
            <a:r>
              <a:rPr lang="en-GB" dirty="0"/>
              <a:t> du </a:t>
            </a:r>
            <a:br>
              <a:rPr lang="en-GB" dirty="0"/>
            </a:br>
            <a:r>
              <a:rPr lang="en-GB" dirty="0" err="1"/>
              <a:t>vil</a:t>
            </a:r>
            <a:r>
              <a:rPr lang="en-GB" dirty="0"/>
              <a:t> </a:t>
            </a:r>
            <a:r>
              <a:rPr lang="en-GB" dirty="0" err="1"/>
              <a:t>udskifte</a:t>
            </a:r>
            <a:r>
              <a:rPr lang="en-GB" dirty="0"/>
              <a:t> </a:t>
            </a:r>
            <a:r>
              <a:rPr lang="en-GB" dirty="0" err="1"/>
              <a:t>billedet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4FB0-590F-4C82-9D7E-F7EFC2EC85B3}" type="datetime1">
              <a:rPr lang="en-GB" smtClean="0"/>
              <a:t>13/09/2022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8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2036763"/>
            <a:ext cx="4461272" cy="4265612"/>
          </a:xfrm>
          <a:solidFill>
            <a:schemeClr val="accent1">
              <a:alpha val="95000"/>
            </a:schemeClr>
          </a:solidFill>
        </p:spPr>
        <p:txBody>
          <a:bodyPr lIns="576000" tIns="144000" rIns="252000" bIns="144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536575" indent="-271463">
              <a:defRPr>
                <a:solidFill>
                  <a:schemeClr val="bg1"/>
                </a:solidFill>
              </a:defRPr>
            </a:lvl2pPr>
            <a:lvl3pPr marL="536575" indent="-271463">
              <a:defRPr sz="2000">
                <a:solidFill>
                  <a:schemeClr val="bg1"/>
                </a:solidFill>
              </a:defRPr>
            </a:lvl3pPr>
            <a:lvl4pPr marL="536575" indent="-271463">
              <a:defRPr sz="2000">
                <a:solidFill>
                  <a:schemeClr val="bg1"/>
                </a:solidFill>
              </a:defRPr>
            </a:lvl4pPr>
            <a:lvl5pPr marL="536575" indent="-271463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tilføje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7276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sal-punktopstilling rø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400E8-6976-4492-8367-12FD08124152}" type="datetime1">
              <a:rPr lang="en-GB" smtClean="0"/>
              <a:t>13/09/2022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7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4" y="622301"/>
            <a:ext cx="7967663" cy="5681002"/>
          </a:xfrm>
          <a:noFill/>
        </p:spPr>
        <p:txBody>
          <a:bodyPr lIns="0" tIns="0" rIns="0" bIns="0"/>
          <a:lstStyle>
            <a:lvl1pPr marL="336947" indent="-336947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18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36947" indent="-336947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18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336947" indent="-336947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18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336947" indent="-336947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18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336947" indent="-336947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18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tilføje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7839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felt 8"/>
          <p:cNvSpPr txBox="1"/>
          <p:nvPr userDrawn="1"/>
        </p:nvSpPr>
        <p:spPr>
          <a:xfrm>
            <a:off x="456070" y="612884"/>
            <a:ext cx="875714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250" b="1" dirty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8EB04-5303-400E-8B6A-49E7652E4F84}" type="datetime1">
              <a:rPr lang="en-GB" smtClean="0"/>
              <a:t>13/09/2022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7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1633538"/>
            <a:ext cx="7967663" cy="4110037"/>
          </a:xfrm>
          <a:noFill/>
        </p:spPr>
        <p:txBody>
          <a:bodyPr lIns="0" tIns="0" rIns="0" bIns="0" anchor="t" anchorCtr="0"/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36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36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36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36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tilføje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</p:txBody>
      </p:sp>
      <p:sp>
        <p:nvSpPr>
          <p:cNvPr id="8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7375" y="5934971"/>
            <a:ext cx="7967663" cy="367404"/>
          </a:xfrm>
        </p:spPr>
        <p:txBody>
          <a:bodyPr>
            <a:normAutofit/>
          </a:bodyPr>
          <a:lstStyle>
            <a:lvl1pPr marL="0" indent="0">
              <a:buNone/>
              <a:defRPr sz="2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Navn</a:t>
            </a:r>
            <a:r>
              <a:rPr lang="en-GB" dirty="0"/>
              <a:t>, </a:t>
            </a:r>
            <a:r>
              <a:rPr lang="en-GB" dirty="0" err="1"/>
              <a:t>kilde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296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spejlede tekst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5CC2-5367-4AA2-BA99-138D7F08BA16}" type="datetime1">
              <a:rPr lang="en-GB" smtClean="0"/>
              <a:t>13/09/2022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9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1633538"/>
            <a:ext cx="3868583" cy="4669764"/>
          </a:xfrm>
          <a:noFill/>
        </p:spPr>
        <p:txBody>
          <a:bodyPr lIns="0" tIns="0" rIns="0" bIns="0"/>
          <a:lstStyle>
            <a:lvl1pPr marL="0" indent="0" algn="r" defTabSz="685800" rtl="0" eaLnBrk="1" latinLnBrk="0" hangingPunct="1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None/>
              <a:defRPr lang="da-DK" sz="36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r" defTabSz="685800" rtl="0" eaLnBrk="1" latinLnBrk="0" hangingPunct="1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None/>
              <a:defRPr lang="da-DK" sz="36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r" defTabSz="685800" rtl="0" eaLnBrk="1" latinLnBrk="0" hangingPunct="1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None/>
              <a:defRPr lang="da-DK" sz="36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r" defTabSz="685800" rtl="0" eaLnBrk="1" latinLnBrk="0" hangingPunct="1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None/>
              <a:defRPr lang="da-DK" sz="36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r" defTabSz="685800" rtl="0" eaLnBrk="1" latinLnBrk="0" hangingPunct="1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None/>
              <a:defRPr lang="da-DK" sz="3600" b="1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tilføje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6" hasCustomPrompt="1"/>
          </p:nvPr>
        </p:nvSpPr>
        <p:spPr>
          <a:xfrm>
            <a:off x="4678760" y="1633538"/>
            <a:ext cx="3876278" cy="4669764"/>
          </a:xfrm>
          <a:noFill/>
        </p:spPr>
        <p:txBody>
          <a:bodyPr lIns="0" tIns="0" rIns="0" bIns="0"/>
          <a:lstStyle>
            <a:lvl1pPr marL="0" indent="0" algn="l" defTabSz="685800" rtl="0" eaLnBrk="1" latinLnBrk="0" hangingPunct="1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None/>
              <a:defRPr lang="da-DK" sz="36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None/>
              <a:defRPr lang="da-DK" sz="36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None/>
              <a:defRPr lang="da-DK" sz="36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None/>
              <a:defRPr lang="da-DK" sz="36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None/>
              <a:defRPr lang="da-DK" sz="3600" b="0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tilføje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niveau</a:t>
            </a:r>
            <a:r>
              <a:rPr lang="en-GB" dirty="0"/>
              <a:t> 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587377" y="622300"/>
            <a:ext cx="7967662" cy="8493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tilføje</a:t>
            </a:r>
            <a:r>
              <a:rPr lang="en-GB" dirty="0"/>
              <a:t> </a:t>
            </a:r>
            <a:r>
              <a:rPr lang="en-GB" dirty="0" err="1"/>
              <a:t>overskrift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73087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overskri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E6BBF-E28A-4DE1-9242-B708456B3946}" type="datetime1">
              <a:rPr lang="en-GB" smtClean="0"/>
              <a:t>13/09/2022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587375" y="1633537"/>
            <a:ext cx="7967663" cy="4668837"/>
          </a:xfrm>
        </p:spPr>
        <p:txBody>
          <a:bodyPr anchor="t" anchorCtr="0"/>
          <a:lstStyle>
            <a:lvl1pPr>
              <a:defRPr sz="6400" b="0" baseline="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indsætte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38843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7375" y="619125"/>
            <a:ext cx="7967663" cy="865188"/>
          </a:xfrm>
        </p:spPr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tilføje</a:t>
            </a:r>
            <a:r>
              <a:rPr lang="en-GB" dirty="0"/>
              <a:t> </a:t>
            </a:r>
            <a:r>
              <a:rPr lang="en-GB" dirty="0" err="1"/>
              <a:t>overskrift</a:t>
            </a:r>
            <a:endParaRPr lang="en-GB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6CB7D-A635-4389-AB55-374A80815EB4}" type="datetime1">
              <a:rPr lang="en-GB" smtClean="0"/>
              <a:t>13/09/2022</a:t>
            </a:fld>
            <a:endParaRPr lang="en-GB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0930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illede lille venst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6858000"/>
          </a:xfrm>
          <a:blipFill>
            <a:blip r:embed="rId2"/>
            <a:stretch>
              <a:fillRect/>
            </a:stretch>
          </a:blipFill>
        </p:spPr>
        <p:txBody>
          <a:bodyPr lIns="4932000" tIns="360000" anchor="ctr" anchorCtr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da-DK" sz="24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 </a:t>
            </a:r>
            <a:r>
              <a:rPr lang="en-GB" dirty="0" err="1"/>
              <a:t>Klik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ikonet</a:t>
            </a:r>
            <a:r>
              <a:rPr lang="en-GB" dirty="0"/>
              <a:t>, </a:t>
            </a:r>
            <a:r>
              <a:rPr lang="en-GB" dirty="0" err="1"/>
              <a:t>hvis</a:t>
            </a:r>
            <a:r>
              <a:rPr lang="en-GB" dirty="0"/>
              <a:t> du </a:t>
            </a:r>
            <a:r>
              <a:rPr lang="en-GB" dirty="0" err="1"/>
              <a:t>vil</a:t>
            </a:r>
            <a:r>
              <a:rPr lang="en-GB" dirty="0"/>
              <a:t> </a:t>
            </a:r>
            <a:r>
              <a:rPr lang="en-GB" dirty="0" err="1"/>
              <a:t>udskifte</a:t>
            </a:r>
            <a:r>
              <a:rPr lang="en-GB" dirty="0"/>
              <a:t> </a:t>
            </a:r>
            <a:r>
              <a:rPr lang="en-GB" dirty="0" err="1"/>
              <a:t>billedet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7746833" y="-385200"/>
            <a:ext cx="61123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1F599886-E993-489E-9C40-159B7212D8E2}" type="datetime1">
              <a:rPr lang="en-GB" smtClean="0"/>
              <a:t>13/09/2022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2427371" y="-385200"/>
            <a:ext cx="523587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8441657" y="-385200"/>
            <a:ext cx="28631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0" y="2271092"/>
            <a:ext cx="4469607" cy="3895200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2340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6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7374" y="4042705"/>
            <a:ext cx="3563425" cy="899766"/>
          </a:xfrm>
        </p:spPr>
        <p:txBody>
          <a:bodyPr rIns="0">
            <a:no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 err="1"/>
              <a:t>Navn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oplægsholder</a:t>
            </a:r>
            <a:r>
              <a:rPr lang="en-GB" dirty="0"/>
              <a:t>, KU-</a:t>
            </a:r>
            <a:r>
              <a:rPr lang="en-GB" dirty="0" err="1"/>
              <a:t>enhed</a:t>
            </a:r>
            <a:r>
              <a:rPr lang="en-GB" dirty="0"/>
              <a:t>, </a:t>
            </a:r>
            <a:r>
              <a:rPr lang="en-GB" dirty="0" err="1"/>
              <a:t>sted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dato</a:t>
            </a:r>
            <a:endParaRPr lang="en-GB" dirty="0"/>
          </a:p>
        </p:txBody>
      </p:sp>
      <p:sp>
        <p:nvSpPr>
          <p:cNvPr id="8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3" y="2610941"/>
            <a:ext cx="3563426" cy="121292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tilføje</a:t>
            </a:r>
            <a:r>
              <a:rPr lang="en-GB" dirty="0"/>
              <a:t> </a:t>
            </a:r>
            <a:r>
              <a:rPr lang="en-GB" dirty="0" err="1"/>
              <a:t>titel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78034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7D5F-E647-4F9C-93B3-AF8E2B04071B}" type="datetime1">
              <a:rPr lang="en-GB" smtClean="0"/>
              <a:t>13/09/2022</a:t>
            </a:fld>
            <a:endParaRPr lang="en-GB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1545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8162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 userDrawn="1"/>
        </p:nvSpPr>
        <p:spPr>
          <a:xfrm>
            <a:off x="587376" y="619126"/>
            <a:ext cx="7967662" cy="8651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sz="3000" dirty="0" err="1">
                <a:solidFill>
                  <a:schemeClr val="tx1"/>
                </a:solidFill>
              </a:rPr>
              <a:t>Brugerguide</a:t>
            </a:r>
            <a:r>
              <a:rPr lang="en-GB" baseline="0" dirty="0">
                <a:solidFill>
                  <a:schemeClr val="tx1"/>
                </a:solidFill>
              </a:rPr>
              <a:t> </a:t>
            </a:r>
            <a:r>
              <a:rPr lang="en-GB" sz="1800" baseline="0" dirty="0">
                <a:solidFill>
                  <a:schemeClr val="tx1"/>
                </a:solidFill>
              </a:rPr>
              <a:t>– </a:t>
            </a:r>
            <a:r>
              <a:rPr lang="en-GB" sz="1800" dirty="0" err="1">
                <a:solidFill>
                  <a:schemeClr val="tx1"/>
                </a:solidFill>
              </a:rPr>
              <a:t>Slet</a:t>
            </a:r>
            <a:r>
              <a:rPr lang="en-GB" sz="1800" dirty="0">
                <a:solidFill>
                  <a:schemeClr val="tx1"/>
                </a:solidFill>
              </a:rPr>
              <a:t>, </a:t>
            </a:r>
            <a:r>
              <a:rPr lang="en-GB" sz="1800" dirty="0" err="1">
                <a:solidFill>
                  <a:schemeClr val="tx1"/>
                </a:solidFill>
              </a:rPr>
              <a:t>før</a:t>
            </a:r>
            <a:r>
              <a:rPr lang="en-GB" sz="1800" dirty="0">
                <a:solidFill>
                  <a:schemeClr val="tx1"/>
                </a:solidFill>
              </a:rPr>
              <a:t> du </a:t>
            </a:r>
            <a:r>
              <a:rPr lang="en-GB" sz="1800" dirty="0" err="1">
                <a:solidFill>
                  <a:schemeClr val="tx1"/>
                </a:solidFill>
              </a:rPr>
              <a:t>færdiggør</a:t>
            </a:r>
            <a:r>
              <a:rPr lang="en-GB" sz="1800" dirty="0">
                <a:solidFill>
                  <a:schemeClr val="tx1"/>
                </a:solidFill>
              </a:rPr>
              <a:t> din</a:t>
            </a:r>
            <a:r>
              <a:rPr lang="en-GB" sz="1800" baseline="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præsentation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50" name="Text Box 48"/>
          <p:cNvSpPr txBox="1">
            <a:spLocks noChangeArrowheads="1"/>
          </p:cNvSpPr>
          <p:nvPr userDrawn="1"/>
        </p:nvSpPr>
        <p:spPr bwMode="auto">
          <a:xfrm>
            <a:off x="587376" y="1640495"/>
            <a:ext cx="1750290" cy="3842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KU-skabeloner til PowerPoint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Når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du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åbner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PowerPoint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på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din KU-pc,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åbner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skabelon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4:3-format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og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med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dansk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KU-logo.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Når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du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klikker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på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KU-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fanen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værktøjslinjen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kan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du via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knappen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”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Vælg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Skabelon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vælge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mellem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skabeloner</a:t>
            </a:r>
            <a:endParaRPr lang="en-GB" sz="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8900" lvl="0" indent="-88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på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henholdsvis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dansk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og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engelsk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88900" lvl="0" indent="-88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formaterne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4:3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og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16:9</a:t>
            </a:r>
          </a:p>
          <a:p>
            <a:pPr marL="88900" lvl="0" indent="-88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”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fuld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eller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”tom” version (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den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fulde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version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ser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du et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eksempel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på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hver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diastype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venstrespalten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88900" lvl="0" indent="-88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/>
            </a:pP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samt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demopræsentation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med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indsat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tekst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på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engelsk</a:t>
            </a:r>
            <a:endParaRPr lang="en-GB" sz="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Hvis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du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bruger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”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fuld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” version,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skal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du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slette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dias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du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ikke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vil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bruge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Mac-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brugere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m.fl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kan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hente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PowerPoint-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skabelonerne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på</a:t>
            </a:r>
            <a:r>
              <a:rPr lang="en-GB" sz="800" baseline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www.designguide.ku.dk/ku/</a:t>
            </a:r>
            <a:br>
              <a:rPr lang="en-GB" sz="800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</a:br>
            <a:r>
              <a:rPr lang="en-GB" sz="800" dirty="0" err="1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skabeloner</a:t>
            </a:r>
            <a:r>
              <a:rPr lang="en-GB" sz="800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en-GB" sz="800" dirty="0" err="1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powerpoint</a:t>
            </a:r>
            <a:r>
              <a:rPr lang="en-GB" sz="800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/</a:t>
            </a:r>
            <a:br>
              <a:rPr lang="en-GB" sz="800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</a:br>
            <a:r>
              <a:rPr lang="en-GB" sz="800" dirty="0" err="1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praesentationer</a:t>
            </a:r>
            <a:r>
              <a:rPr lang="en-GB" sz="800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/</a:t>
            </a:r>
            <a:endParaRPr lang="en-GB" sz="800" dirty="0">
              <a:solidFill>
                <a:schemeClr val="accent4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Text Box 48"/>
          <p:cNvSpPr txBox="1">
            <a:spLocks noChangeArrowheads="1"/>
          </p:cNvSpPr>
          <p:nvPr userDrawn="1"/>
        </p:nvSpPr>
        <p:spPr bwMode="auto">
          <a:xfrm>
            <a:off x="2576655" y="4201412"/>
            <a:ext cx="1755548" cy="1712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Indsæt  din enheds navn (fx institut), sidenummer og dato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Vælg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Indsæt</a:t>
            </a: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topmenuen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Vælg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Sidehoved</a:t>
            </a: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og</a:t>
            </a: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Sidefod</a:t>
            </a:r>
            <a:endParaRPr lang="en-GB" sz="8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Udfyld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felterne</a:t>
            </a:r>
            <a:endParaRPr lang="en-GB" sz="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Vælg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Anvend</a:t>
            </a: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på</a:t>
            </a: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alle</a:t>
            </a: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eller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Anvend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hvis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det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kun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skal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være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på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et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enkelt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dias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/slide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Oplysningerne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placeres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højre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side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af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den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grå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topbjælke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2" name="Text Box 48"/>
          <p:cNvSpPr txBox="1">
            <a:spLocks noChangeArrowheads="1"/>
          </p:cNvSpPr>
          <p:nvPr userDrawn="1"/>
        </p:nvSpPr>
        <p:spPr bwMode="auto">
          <a:xfrm>
            <a:off x="587375" y="5678667"/>
            <a:ext cx="18995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Lav nyt dias/slide (hhv. 2010- + 2013- og 2016-version) </a:t>
            </a:r>
          </a:p>
          <a:p>
            <a:pPr eaLnBrk="1" hangingPunct="1">
              <a:spcAft>
                <a:spcPts val="600"/>
              </a:spcAft>
              <a:defRPr/>
            </a:pP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8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</a:t>
            </a:r>
            <a:r>
              <a:rPr lang="en-GB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Startside/Hjem</a:t>
            </a:r>
          </a:p>
        </p:txBody>
      </p:sp>
      <p:pic>
        <p:nvPicPr>
          <p:cNvPr id="53" name="Billede 40"/>
          <p:cNvPicPr>
            <a:picLocks noChangeAspect="1"/>
          </p:cNvPicPr>
          <p:nvPr userDrawn="1"/>
        </p:nvPicPr>
        <p:blipFill rotWithShape="1">
          <a:blip r:embed="rId3"/>
          <a:srcRect l="36944" r="2272" b="69429"/>
          <a:stretch/>
        </p:blipFill>
        <p:spPr>
          <a:xfrm>
            <a:off x="4157637" y="2940574"/>
            <a:ext cx="395416" cy="126627"/>
          </a:xfrm>
          <a:prstGeom prst="rect">
            <a:avLst/>
          </a:prstGeom>
        </p:spPr>
      </p:pic>
      <p:sp>
        <p:nvSpPr>
          <p:cNvPr id="54" name="Text Box 48"/>
          <p:cNvSpPr txBox="1">
            <a:spLocks noChangeArrowheads="1"/>
          </p:cNvSpPr>
          <p:nvPr userDrawn="1"/>
        </p:nvSpPr>
        <p:spPr bwMode="auto">
          <a:xfrm>
            <a:off x="2587038" y="2582327"/>
            <a:ext cx="1624241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Diastype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8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</a:t>
            </a:r>
            <a:r>
              <a:rPr lang="en-GB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Startside/Hjem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en-GB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</a:t>
            </a:r>
            <a:r>
              <a:rPr lang="en-GB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Layout</a:t>
            </a:r>
            <a:r>
              <a:rPr lang="en-GB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ændre dit nuværende dias/slide til et alternativt layout</a:t>
            </a:r>
          </a:p>
        </p:txBody>
      </p:sp>
      <p:sp>
        <p:nvSpPr>
          <p:cNvPr id="55" name="Text Box 48"/>
          <p:cNvSpPr txBox="1">
            <a:spLocks noChangeArrowheads="1"/>
          </p:cNvSpPr>
          <p:nvPr userDrawn="1"/>
        </p:nvSpPr>
        <p:spPr bwMode="auto">
          <a:xfrm>
            <a:off x="2576655" y="3571524"/>
            <a:ext cx="16346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Skrift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KU Anvender skriften Microsoft New Tai Lue i PowerPoint.</a:t>
            </a:r>
            <a:endParaRPr lang="en-GB" altLang="da-DK" sz="800" b="0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6" name="Text Box 48"/>
          <p:cNvSpPr txBox="1">
            <a:spLocks noChangeArrowheads="1"/>
          </p:cNvSpPr>
          <p:nvPr userDrawn="1"/>
        </p:nvSpPr>
        <p:spPr bwMode="auto">
          <a:xfrm>
            <a:off x="4739114" y="1627125"/>
            <a:ext cx="1634624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Gitter- og hjælpelinjer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For at se gitter- og hjælpelinjer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Klik på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Vis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Vælg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Gitterlinjer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og/eller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For at etablere flere gitter- og hjælpelinjer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Før musen over en eksisterende hjælpelinje og klik på linjen (koordinater på linjen vises)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Hold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CTRL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nede, mens du flytter placeringen af den eksisterende linje (tilføjer en ny)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Tip: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Tryk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Alt + F9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for hurtig visning af hjælpelinjer</a:t>
            </a:r>
          </a:p>
        </p:txBody>
      </p:sp>
      <p:sp>
        <p:nvSpPr>
          <p:cNvPr id="57" name="Text Box 48"/>
          <p:cNvSpPr txBox="1">
            <a:spLocks noChangeArrowheads="1"/>
          </p:cNvSpPr>
          <p:nvPr userDrawn="1"/>
        </p:nvSpPr>
        <p:spPr bwMode="auto">
          <a:xfrm>
            <a:off x="4728822" y="4141417"/>
            <a:ext cx="1634624" cy="192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Indsæt billede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På layouts med billedholder: Klik på ikon og vælg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Indsæt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Teksten ”Klik her, hvis du vil udskifte billedet” bliver ikke vist i din præsentation.  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Du kan hente KU-billeder, som er tilpasset og minimeret til henholdsvis 4:3- og 16:9-format via dette link:</a:t>
            </a:r>
            <a:b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4"/>
              </a:rPr>
              <a:t>http://image.ku.dk/lightbox/211/13407586855728741badb20/</a:t>
            </a:r>
            <a:r>
              <a:rPr lang="en-GB" sz="800" b="0" baseline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4"/>
              </a:rPr>
              <a:t> </a:t>
            </a:r>
            <a:endParaRPr lang="en-GB" sz="800" b="0" noProof="1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Vælg slideshow-visning for at gøre linket aktivt.</a:t>
            </a:r>
          </a:p>
        </p:txBody>
      </p:sp>
      <p:sp>
        <p:nvSpPr>
          <p:cNvPr id="58" name="Text Box 48"/>
          <p:cNvSpPr txBox="1">
            <a:spLocks noChangeArrowheads="1"/>
          </p:cNvSpPr>
          <p:nvPr userDrawn="1"/>
        </p:nvSpPr>
        <p:spPr bwMode="auto">
          <a:xfrm>
            <a:off x="6691561" y="1640495"/>
            <a:ext cx="163462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Billedstørrelser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De optimale billedstørrelser 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4:3-format: 1.500 x 1.073 pixels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16:9-format: 1.500 x 818 pixels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Gem billederne i 72 dpi og i ”jpg-medium-kvalitet”</a:t>
            </a:r>
          </a:p>
        </p:txBody>
      </p:sp>
      <p:sp>
        <p:nvSpPr>
          <p:cNvPr id="59" name="Text Box 48"/>
          <p:cNvSpPr txBox="1">
            <a:spLocks noChangeArrowheads="1"/>
          </p:cNvSpPr>
          <p:nvPr userDrawn="1"/>
        </p:nvSpPr>
        <p:spPr bwMode="auto">
          <a:xfrm>
            <a:off x="6691561" y="2720006"/>
            <a:ext cx="1634624" cy="192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Beskær billede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. Klik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Beskær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for at ændre billedets fokus/størrelse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Ønsker du at skalere billedet, så hold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SHIFT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-knappen nede, mens du trækker i billedets hjørner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3.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Højreklik på billedet og vælg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Placer bagerst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Tip: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Hvis du sletter billedet og indsætter et nyt, kan billedet lægge sig foran tekst og grafik. Hvis dette sker, skal du vælge billedet, højreklikke og vælge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Placer bagerst</a:t>
            </a:r>
          </a:p>
        </p:txBody>
      </p:sp>
      <p:sp>
        <p:nvSpPr>
          <p:cNvPr id="60" name="Text Box 48"/>
          <p:cNvSpPr txBox="1">
            <a:spLocks noChangeArrowheads="1"/>
          </p:cNvSpPr>
          <p:nvPr userDrawn="1"/>
        </p:nvSpPr>
        <p:spPr bwMode="auto">
          <a:xfrm>
            <a:off x="6691561" y="4765322"/>
            <a:ext cx="1634624" cy="88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Skabelonens farver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Du kan vælge mellem en række farver til baggrunde og grafer.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Højreklik på den flade, du vil skifte farve på, og derefter malerbøtte-ikonet (Fyldfarve til figur)</a:t>
            </a:r>
          </a:p>
        </p:txBody>
      </p:sp>
      <p:sp>
        <p:nvSpPr>
          <p:cNvPr id="61" name="Text Box 48"/>
          <p:cNvSpPr txBox="1">
            <a:spLocks noChangeArrowheads="1"/>
          </p:cNvSpPr>
          <p:nvPr userDrawn="1"/>
        </p:nvSpPr>
        <p:spPr bwMode="auto">
          <a:xfrm>
            <a:off x="6691561" y="5815137"/>
            <a:ext cx="16346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Mere information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</a:t>
            </a:r>
            <a:r>
              <a:rPr lang="en-GB" sz="800" b="0" baseline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designguiden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på</a:t>
            </a:r>
            <a:br>
              <a:rPr lang="en-GB" sz="800" b="0" baseline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  <a:t>www.designguide.ku.dk/ku/</a:t>
            </a:r>
            <a:br>
              <a:rPr lang="en-GB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</a:br>
            <a:r>
              <a:rPr lang="en-GB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  <a:t>skabeloner/powerpoint/</a:t>
            </a:r>
            <a:br>
              <a:rPr lang="en-GB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</a:br>
            <a:r>
              <a:rPr lang="en-GB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  <a:t>praesentationer/</a:t>
            </a:r>
            <a:endParaRPr lang="en-GB" sz="800" b="0" noProof="1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2" name="Billede 2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268044" y="4201412"/>
            <a:ext cx="257327" cy="275280"/>
          </a:xfrm>
          <a:prstGeom prst="rect">
            <a:avLst/>
          </a:prstGeom>
        </p:spPr>
      </p:pic>
      <p:pic>
        <p:nvPicPr>
          <p:cNvPr id="63" name="Billede 3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223538" y="2795378"/>
            <a:ext cx="288708" cy="275280"/>
          </a:xfrm>
          <a:prstGeom prst="rect">
            <a:avLst/>
          </a:prstGeom>
        </p:spPr>
      </p:pic>
      <p:pic>
        <p:nvPicPr>
          <p:cNvPr id="64" name="Billede 3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241826" y="3187789"/>
            <a:ext cx="223122" cy="228843"/>
          </a:xfrm>
          <a:prstGeom prst="rect">
            <a:avLst/>
          </a:prstGeom>
        </p:spPr>
      </p:pic>
      <p:sp>
        <p:nvSpPr>
          <p:cNvPr id="65" name="Text Box 48"/>
          <p:cNvSpPr txBox="1">
            <a:spLocks noChangeArrowheads="1"/>
          </p:cNvSpPr>
          <p:nvPr userDrawn="1"/>
        </p:nvSpPr>
        <p:spPr bwMode="auto">
          <a:xfrm>
            <a:off x="2564067" y="1666128"/>
            <a:ext cx="176813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en-GB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Under knappen </a:t>
            </a:r>
            <a:r>
              <a:rPr lang="en-GB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Nyt dias/Nyt slide</a:t>
            </a:r>
            <a:r>
              <a:rPr lang="en-GB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. Klik på øverste del af knappen for at oprette i et dias/slide magen til det markerede. Klik på nederste del for at se et udvalg af mulige layoutvalg</a:t>
            </a:r>
            <a:endParaRPr lang="en-GB" altLang="da-DK" sz="8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66" name="Billede 39"/>
          <p:cNvPicPr>
            <a:picLocks noChangeAspect="1"/>
          </p:cNvPicPr>
          <p:nvPr userDrawn="1"/>
        </p:nvPicPr>
        <p:blipFill rotWithShape="1">
          <a:blip r:embed="rId3"/>
          <a:srcRect l="2931" r="60888"/>
          <a:stretch/>
        </p:blipFill>
        <p:spPr>
          <a:xfrm>
            <a:off x="4231619" y="1844048"/>
            <a:ext cx="235367" cy="418987"/>
          </a:xfrm>
          <a:prstGeom prst="rect">
            <a:avLst/>
          </a:prstGeom>
        </p:spPr>
      </p:pic>
      <p:sp>
        <p:nvSpPr>
          <p:cNvPr id="67" name="Freeform 10"/>
          <p:cNvSpPr>
            <a:spLocks noChangeAspect="1"/>
          </p:cNvSpPr>
          <p:nvPr userDrawn="1"/>
        </p:nvSpPr>
        <p:spPr>
          <a:xfrm rot="19800000">
            <a:off x="4404080" y="1900198"/>
            <a:ext cx="69672" cy="124351"/>
          </a:xfrm>
          <a:custGeom>
            <a:avLst/>
            <a:gdLst>
              <a:gd name="connsiteX0" fmla="*/ 381342 w 762684"/>
              <a:gd name="connsiteY0" fmla="*/ 0 h 1361254"/>
              <a:gd name="connsiteX1" fmla="*/ 762684 w 762684"/>
              <a:gd name="connsiteY1" fmla="*/ 823784 h 1361254"/>
              <a:gd name="connsiteX2" fmla="*/ 459602 w 762684"/>
              <a:gd name="connsiteY2" fmla="*/ 823784 h 1361254"/>
              <a:gd name="connsiteX3" fmla="*/ 459601 w 762684"/>
              <a:gd name="connsiteY3" fmla="*/ 1282994 h 1361254"/>
              <a:gd name="connsiteX4" fmla="*/ 381341 w 762684"/>
              <a:gd name="connsiteY4" fmla="*/ 1361254 h 1361254"/>
              <a:gd name="connsiteX5" fmla="*/ 381342 w 762684"/>
              <a:gd name="connsiteY5" fmla="*/ 1361253 h 1361254"/>
              <a:gd name="connsiteX6" fmla="*/ 303082 w 762684"/>
              <a:gd name="connsiteY6" fmla="*/ 1282993 h 1361254"/>
              <a:gd name="connsiteX7" fmla="*/ 303082 w 762684"/>
              <a:gd name="connsiteY7" fmla="*/ 823784 h 1361254"/>
              <a:gd name="connsiteX8" fmla="*/ 0 w 762684"/>
              <a:gd name="connsiteY8" fmla="*/ 823784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81342 w 762684"/>
              <a:gd name="connsiteY10" fmla="*/ 0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16886 w 762684"/>
              <a:gd name="connsiteY10" fmla="*/ 123104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6550 w 762684"/>
              <a:gd name="connsiteY10" fmla="*/ 91149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6550 w 762684"/>
              <a:gd name="connsiteY10" fmla="*/ 91149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19866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48840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34 h 1361288"/>
              <a:gd name="connsiteX1" fmla="*/ 425041 w 762684"/>
              <a:gd name="connsiteY1" fmla="*/ 27274 h 1361288"/>
              <a:gd name="connsiteX2" fmla="*/ 762684 w 762684"/>
              <a:gd name="connsiteY2" fmla="*/ 823818 h 1361288"/>
              <a:gd name="connsiteX3" fmla="*/ 459602 w 762684"/>
              <a:gd name="connsiteY3" fmla="*/ 823818 h 1361288"/>
              <a:gd name="connsiteX4" fmla="*/ 459601 w 762684"/>
              <a:gd name="connsiteY4" fmla="*/ 1283028 h 1361288"/>
              <a:gd name="connsiteX5" fmla="*/ 381341 w 762684"/>
              <a:gd name="connsiteY5" fmla="*/ 1361288 h 1361288"/>
              <a:gd name="connsiteX6" fmla="*/ 381342 w 762684"/>
              <a:gd name="connsiteY6" fmla="*/ 1361287 h 1361288"/>
              <a:gd name="connsiteX7" fmla="*/ 303082 w 762684"/>
              <a:gd name="connsiteY7" fmla="*/ 1283027 h 1361288"/>
              <a:gd name="connsiteX8" fmla="*/ 303082 w 762684"/>
              <a:gd name="connsiteY8" fmla="*/ 823818 h 1361288"/>
              <a:gd name="connsiteX9" fmla="*/ 0 w 762684"/>
              <a:gd name="connsiteY9" fmla="*/ 823818 h 1361288"/>
              <a:gd name="connsiteX10" fmla="*/ 334092 w 762684"/>
              <a:gd name="connsiteY10" fmla="*/ 27275 h 1361288"/>
              <a:gd name="connsiteX11" fmla="*/ 381342 w 762684"/>
              <a:gd name="connsiteY11" fmla="*/ 34 h 1361288"/>
              <a:gd name="connsiteX0" fmla="*/ 381342 w 762684"/>
              <a:gd name="connsiteY0" fmla="*/ 269 h 1361523"/>
              <a:gd name="connsiteX1" fmla="*/ 425041 w 762684"/>
              <a:gd name="connsiteY1" fmla="*/ 27509 h 1361523"/>
              <a:gd name="connsiteX2" fmla="*/ 762684 w 762684"/>
              <a:gd name="connsiteY2" fmla="*/ 824053 h 1361523"/>
              <a:gd name="connsiteX3" fmla="*/ 459602 w 762684"/>
              <a:gd name="connsiteY3" fmla="*/ 824053 h 1361523"/>
              <a:gd name="connsiteX4" fmla="*/ 459601 w 762684"/>
              <a:gd name="connsiteY4" fmla="*/ 1283263 h 1361523"/>
              <a:gd name="connsiteX5" fmla="*/ 381341 w 762684"/>
              <a:gd name="connsiteY5" fmla="*/ 1361523 h 1361523"/>
              <a:gd name="connsiteX6" fmla="*/ 381342 w 762684"/>
              <a:gd name="connsiteY6" fmla="*/ 1361522 h 1361523"/>
              <a:gd name="connsiteX7" fmla="*/ 303082 w 762684"/>
              <a:gd name="connsiteY7" fmla="*/ 1283262 h 1361523"/>
              <a:gd name="connsiteX8" fmla="*/ 303082 w 762684"/>
              <a:gd name="connsiteY8" fmla="*/ 824053 h 1361523"/>
              <a:gd name="connsiteX9" fmla="*/ 0 w 762684"/>
              <a:gd name="connsiteY9" fmla="*/ 824053 h 1361523"/>
              <a:gd name="connsiteX10" fmla="*/ 334092 w 762684"/>
              <a:gd name="connsiteY10" fmla="*/ 27510 h 1361523"/>
              <a:gd name="connsiteX11" fmla="*/ 381342 w 762684"/>
              <a:gd name="connsiteY11" fmla="*/ 269 h 1361523"/>
              <a:gd name="connsiteX0" fmla="*/ 381342 w 762684"/>
              <a:gd name="connsiteY0" fmla="*/ 414 h 1361668"/>
              <a:gd name="connsiteX1" fmla="*/ 425041 w 762684"/>
              <a:gd name="connsiteY1" fmla="*/ 27654 h 1361668"/>
              <a:gd name="connsiteX2" fmla="*/ 762684 w 762684"/>
              <a:gd name="connsiteY2" fmla="*/ 824198 h 1361668"/>
              <a:gd name="connsiteX3" fmla="*/ 459602 w 762684"/>
              <a:gd name="connsiteY3" fmla="*/ 824198 h 1361668"/>
              <a:gd name="connsiteX4" fmla="*/ 459601 w 762684"/>
              <a:gd name="connsiteY4" fmla="*/ 1283408 h 1361668"/>
              <a:gd name="connsiteX5" fmla="*/ 381341 w 762684"/>
              <a:gd name="connsiteY5" fmla="*/ 1361668 h 1361668"/>
              <a:gd name="connsiteX6" fmla="*/ 381342 w 762684"/>
              <a:gd name="connsiteY6" fmla="*/ 1361667 h 1361668"/>
              <a:gd name="connsiteX7" fmla="*/ 303082 w 762684"/>
              <a:gd name="connsiteY7" fmla="*/ 1283407 h 1361668"/>
              <a:gd name="connsiteX8" fmla="*/ 303082 w 762684"/>
              <a:gd name="connsiteY8" fmla="*/ 824198 h 1361668"/>
              <a:gd name="connsiteX9" fmla="*/ 0 w 762684"/>
              <a:gd name="connsiteY9" fmla="*/ 824198 h 1361668"/>
              <a:gd name="connsiteX10" fmla="*/ 334092 w 762684"/>
              <a:gd name="connsiteY10" fmla="*/ 27655 h 1361668"/>
              <a:gd name="connsiteX11" fmla="*/ 381342 w 762684"/>
              <a:gd name="connsiteY11" fmla="*/ 414 h 1361668"/>
              <a:gd name="connsiteX0" fmla="*/ 381342 w 762684"/>
              <a:gd name="connsiteY0" fmla="*/ 414 h 1361668"/>
              <a:gd name="connsiteX1" fmla="*/ 425041 w 762684"/>
              <a:gd name="connsiteY1" fmla="*/ 27654 h 1361668"/>
              <a:gd name="connsiteX2" fmla="*/ 762684 w 762684"/>
              <a:gd name="connsiteY2" fmla="*/ 824198 h 1361668"/>
              <a:gd name="connsiteX3" fmla="*/ 459602 w 762684"/>
              <a:gd name="connsiteY3" fmla="*/ 824198 h 1361668"/>
              <a:gd name="connsiteX4" fmla="*/ 459601 w 762684"/>
              <a:gd name="connsiteY4" fmla="*/ 1283408 h 1361668"/>
              <a:gd name="connsiteX5" fmla="*/ 381341 w 762684"/>
              <a:gd name="connsiteY5" fmla="*/ 1361668 h 1361668"/>
              <a:gd name="connsiteX6" fmla="*/ 381342 w 762684"/>
              <a:gd name="connsiteY6" fmla="*/ 1361667 h 1361668"/>
              <a:gd name="connsiteX7" fmla="*/ 303082 w 762684"/>
              <a:gd name="connsiteY7" fmla="*/ 1283407 h 1361668"/>
              <a:gd name="connsiteX8" fmla="*/ 303082 w 762684"/>
              <a:gd name="connsiteY8" fmla="*/ 824198 h 1361668"/>
              <a:gd name="connsiteX9" fmla="*/ 0 w 762684"/>
              <a:gd name="connsiteY9" fmla="*/ 824198 h 1361668"/>
              <a:gd name="connsiteX10" fmla="*/ 334092 w 762684"/>
              <a:gd name="connsiteY10" fmla="*/ 27655 h 1361668"/>
              <a:gd name="connsiteX11" fmla="*/ 381342 w 762684"/>
              <a:gd name="connsiteY11" fmla="*/ 414 h 1361668"/>
              <a:gd name="connsiteX0" fmla="*/ 381342 w 762684"/>
              <a:gd name="connsiteY0" fmla="*/ 18 h 1361272"/>
              <a:gd name="connsiteX1" fmla="*/ 425041 w 762684"/>
              <a:gd name="connsiteY1" fmla="*/ 27258 h 1361272"/>
              <a:gd name="connsiteX2" fmla="*/ 762684 w 762684"/>
              <a:gd name="connsiteY2" fmla="*/ 823802 h 1361272"/>
              <a:gd name="connsiteX3" fmla="*/ 459602 w 762684"/>
              <a:gd name="connsiteY3" fmla="*/ 823802 h 1361272"/>
              <a:gd name="connsiteX4" fmla="*/ 459601 w 762684"/>
              <a:gd name="connsiteY4" fmla="*/ 1283012 h 1361272"/>
              <a:gd name="connsiteX5" fmla="*/ 381341 w 762684"/>
              <a:gd name="connsiteY5" fmla="*/ 1361272 h 1361272"/>
              <a:gd name="connsiteX6" fmla="*/ 381342 w 762684"/>
              <a:gd name="connsiteY6" fmla="*/ 1361271 h 1361272"/>
              <a:gd name="connsiteX7" fmla="*/ 303082 w 762684"/>
              <a:gd name="connsiteY7" fmla="*/ 1283011 h 1361272"/>
              <a:gd name="connsiteX8" fmla="*/ 303082 w 762684"/>
              <a:gd name="connsiteY8" fmla="*/ 823802 h 1361272"/>
              <a:gd name="connsiteX9" fmla="*/ 0 w 762684"/>
              <a:gd name="connsiteY9" fmla="*/ 823802 h 1361272"/>
              <a:gd name="connsiteX10" fmla="*/ 334092 w 762684"/>
              <a:gd name="connsiteY10" fmla="*/ 27259 h 1361272"/>
              <a:gd name="connsiteX11" fmla="*/ 381342 w 762684"/>
              <a:gd name="connsiteY11" fmla="*/ 18 h 1361272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6750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2684" h="1361254">
                <a:moveTo>
                  <a:pt x="381342" y="0"/>
                </a:moveTo>
                <a:cubicBezTo>
                  <a:pt x="395908" y="1387"/>
                  <a:pt x="412184" y="3630"/>
                  <a:pt x="426750" y="27240"/>
                </a:cubicBezTo>
                <a:lnTo>
                  <a:pt x="762684" y="823784"/>
                </a:lnTo>
                <a:lnTo>
                  <a:pt x="459602" y="823784"/>
                </a:lnTo>
                <a:cubicBezTo>
                  <a:pt x="459602" y="976854"/>
                  <a:pt x="459601" y="1129924"/>
                  <a:pt x="459601" y="1282994"/>
                </a:cubicBezTo>
                <a:cubicBezTo>
                  <a:pt x="459601" y="1326216"/>
                  <a:pt x="424563" y="1361254"/>
                  <a:pt x="381341" y="1361254"/>
                </a:cubicBezTo>
                <a:lnTo>
                  <a:pt x="381342" y="1361253"/>
                </a:lnTo>
                <a:cubicBezTo>
                  <a:pt x="338120" y="1361253"/>
                  <a:pt x="303082" y="1326215"/>
                  <a:pt x="303082" y="1282993"/>
                </a:cubicBezTo>
                <a:lnTo>
                  <a:pt x="303082" y="823784"/>
                </a:lnTo>
                <a:lnTo>
                  <a:pt x="0" y="823784"/>
                </a:lnTo>
                <a:lnTo>
                  <a:pt x="334092" y="27241"/>
                </a:lnTo>
                <a:cubicBezTo>
                  <a:pt x="343005" y="9615"/>
                  <a:pt x="366447" y="533"/>
                  <a:pt x="381342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8" name="Freeform 10"/>
          <p:cNvSpPr>
            <a:spLocks noChangeAspect="1"/>
          </p:cNvSpPr>
          <p:nvPr userDrawn="1"/>
        </p:nvSpPr>
        <p:spPr>
          <a:xfrm rot="19800000">
            <a:off x="4416414" y="2138150"/>
            <a:ext cx="69672" cy="124351"/>
          </a:xfrm>
          <a:custGeom>
            <a:avLst/>
            <a:gdLst>
              <a:gd name="connsiteX0" fmla="*/ 381342 w 762684"/>
              <a:gd name="connsiteY0" fmla="*/ 0 h 1361254"/>
              <a:gd name="connsiteX1" fmla="*/ 762684 w 762684"/>
              <a:gd name="connsiteY1" fmla="*/ 823784 h 1361254"/>
              <a:gd name="connsiteX2" fmla="*/ 459602 w 762684"/>
              <a:gd name="connsiteY2" fmla="*/ 823784 h 1361254"/>
              <a:gd name="connsiteX3" fmla="*/ 459601 w 762684"/>
              <a:gd name="connsiteY3" fmla="*/ 1282994 h 1361254"/>
              <a:gd name="connsiteX4" fmla="*/ 381341 w 762684"/>
              <a:gd name="connsiteY4" fmla="*/ 1361254 h 1361254"/>
              <a:gd name="connsiteX5" fmla="*/ 381342 w 762684"/>
              <a:gd name="connsiteY5" fmla="*/ 1361253 h 1361254"/>
              <a:gd name="connsiteX6" fmla="*/ 303082 w 762684"/>
              <a:gd name="connsiteY6" fmla="*/ 1282993 h 1361254"/>
              <a:gd name="connsiteX7" fmla="*/ 303082 w 762684"/>
              <a:gd name="connsiteY7" fmla="*/ 823784 h 1361254"/>
              <a:gd name="connsiteX8" fmla="*/ 0 w 762684"/>
              <a:gd name="connsiteY8" fmla="*/ 823784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81342 w 762684"/>
              <a:gd name="connsiteY10" fmla="*/ 0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16886 w 762684"/>
              <a:gd name="connsiteY10" fmla="*/ 123104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6550 w 762684"/>
              <a:gd name="connsiteY10" fmla="*/ 91149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6550 w 762684"/>
              <a:gd name="connsiteY10" fmla="*/ 91149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19866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48840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34 h 1361288"/>
              <a:gd name="connsiteX1" fmla="*/ 425041 w 762684"/>
              <a:gd name="connsiteY1" fmla="*/ 27274 h 1361288"/>
              <a:gd name="connsiteX2" fmla="*/ 762684 w 762684"/>
              <a:gd name="connsiteY2" fmla="*/ 823818 h 1361288"/>
              <a:gd name="connsiteX3" fmla="*/ 459602 w 762684"/>
              <a:gd name="connsiteY3" fmla="*/ 823818 h 1361288"/>
              <a:gd name="connsiteX4" fmla="*/ 459601 w 762684"/>
              <a:gd name="connsiteY4" fmla="*/ 1283028 h 1361288"/>
              <a:gd name="connsiteX5" fmla="*/ 381341 w 762684"/>
              <a:gd name="connsiteY5" fmla="*/ 1361288 h 1361288"/>
              <a:gd name="connsiteX6" fmla="*/ 381342 w 762684"/>
              <a:gd name="connsiteY6" fmla="*/ 1361287 h 1361288"/>
              <a:gd name="connsiteX7" fmla="*/ 303082 w 762684"/>
              <a:gd name="connsiteY7" fmla="*/ 1283027 h 1361288"/>
              <a:gd name="connsiteX8" fmla="*/ 303082 w 762684"/>
              <a:gd name="connsiteY8" fmla="*/ 823818 h 1361288"/>
              <a:gd name="connsiteX9" fmla="*/ 0 w 762684"/>
              <a:gd name="connsiteY9" fmla="*/ 823818 h 1361288"/>
              <a:gd name="connsiteX10" fmla="*/ 334092 w 762684"/>
              <a:gd name="connsiteY10" fmla="*/ 27275 h 1361288"/>
              <a:gd name="connsiteX11" fmla="*/ 381342 w 762684"/>
              <a:gd name="connsiteY11" fmla="*/ 34 h 1361288"/>
              <a:gd name="connsiteX0" fmla="*/ 381342 w 762684"/>
              <a:gd name="connsiteY0" fmla="*/ 269 h 1361523"/>
              <a:gd name="connsiteX1" fmla="*/ 425041 w 762684"/>
              <a:gd name="connsiteY1" fmla="*/ 27509 h 1361523"/>
              <a:gd name="connsiteX2" fmla="*/ 762684 w 762684"/>
              <a:gd name="connsiteY2" fmla="*/ 824053 h 1361523"/>
              <a:gd name="connsiteX3" fmla="*/ 459602 w 762684"/>
              <a:gd name="connsiteY3" fmla="*/ 824053 h 1361523"/>
              <a:gd name="connsiteX4" fmla="*/ 459601 w 762684"/>
              <a:gd name="connsiteY4" fmla="*/ 1283263 h 1361523"/>
              <a:gd name="connsiteX5" fmla="*/ 381341 w 762684"/>
              <a:gd name="connsiteY5" fmla="*/ 1361523 h 1361523"/>
              <a:gd name="connsiteX6" fmla="*/ 381342 w 762684"/>
              <a:gd name="connsiteY6" fmla="*/ 1361522 h 1361523"/>
              <a:gd name="connsiteX7" fmla="*/ 303082 w 762684"/>
              <a:gd name="connsiteY7" fmla="*/ 1283262 h 1361523"/>
              <a:gd name="connsiteX8" fmla="*/ 303082 w 762684"/>
              <a:gd name="connsiteY8" fmla="*/ 824053 h 1361523"/>
              <a:gd name="connsiteX9" fmla="*/ 0 w 762684"/>
              <a:gd name="connsiteY9" fmla="*/ 824053 h 1361523"/>
              <a:gd name="connsiteX10" fmla="*/ 334092 w 762684"/>
              <a:gd name="connsiteY10" fmla="*/ 27510 h 1361523"/>
              <a:gd name="connsiteX11" fmla="*/ 381342 w 762684"/>
              <a:gd name="connsiteY11" fmla="*/ 269 h 1361523"/>
              <a:gd name="connsiteX0" fmla="*/ 381342 w 762684"/>
              <a:gd name="connsiteY0" fmla="*/ 414 h 1361668"/>
              <a:gd name="connsiteX1" fmla="*/ 425041 w 762684"/>
              <a:gd name="connsiteY1" fmla="*/ 27654 h 1361668"/>
              <a:gd name="connsiteX2" fmla="*/ 762684 w 762684"/>
              <a:gd name="connsiteY2" fmla="*/ 824198 h 1361668"/>
              <a:gd name="connsiteX3" fmla="*/ 459602 w 762684"/>
              <a:gd name="connsiteY3" fmla="*/ 824198 h 1361668"/>
              <a:gd name="connsiteX4" fmla="*/ 459601 w 762684"/>
              <a:gd name="connsiteY4" fmla="*/ 1283408 h 1361668"/>
              <a:gd name="connsiteX5" fmla="*/ 381341 w 762684"/>
              <a:gd name="connsiteY5" fmla="*/ 1361668 h 1361668"/>
              <a:gd name="connsiteX6" fmla="*/ 381342 w 762684"/>
              <a:gd name="connsiteY6" fmla="*/ 1361667 h 1361668"/>
              <a:gd name="connsiteX7" fmla="*/ 303082 w 762684"/>
              <a:gd name="connsiteY7" fmla="*/ 1283407 h 1361668"/>
              <a:gd name="connsiteX8" fmla="*/ 303082 w 762684"/>
              <a:gd name="connsiteY8" fmla="*/ 824198 h 1361668"/>
              <a:gd name="connsiteX9" fmla="*/ 0 w 762684"/>
              <a:gd name="connsiteY9" fmla="*/ 824198 h 1361668"/>
              <a:gd name="connsiteX10" fmla="*/ 334092 w 762684"/>
              <a:gd name="connsiteY10" fmla="*/ 27655 h 1361668"/>
              <a:gd name="connsiteX11" fmla="*/ 381342 w 762684"/>
              <a:gd name="connsiteY11" fmla="*/ 414 h 1361668"/>
              <a:gd name="connsiteX0" fmla="*/ 381342 w 762684"/>
              <a:gd name="connsiteY0" fmla="*/ 414 h 1361668"/>
              <a:gd name="connsiteX1" fmla="*/ 425041 w 762684"/>
              <a:gd name="connsiteY1" fmla="*/ 27654 h 1361668"/>
              <a:gd name="connsiteX2" fmla="*/ 762684 w 762684"/>
              <a:gd name="connsiteY2" fmla="*/ 824198 h 1361668"/>
              <a:gd name="connsiteX3" fmla="*/ 459602 w 762684"/>
              <a:gd name="connsiteY3" fmla="*/ 824198 h 1361668"/>
              <a:gd name="connsiteX4" fmla="*/ 459601 w 762684"/>
              <a:gd name="connsiteY4" fmla="*/ 1283408 h 1361668"/>
              <a:gd name="connsiteX5" fmla="*/ 381341 w 762684"/>
              <a:gd name="connsiteY5" fmla="*/ 1361668 h 1361668"/>
              <a:gd name="connsiteX6" fmla="*/ 381342 w 762684"/>
              <a:gd name="connsiteY6" fmla="*/ 1361667 h 1361668"/>
              <a:gd name="connsiteX7" fmla="*/ 303082 w 762684"/>
              <a:gd name="connsiteY7" fmla="*/ 1283407 h 1361668"/>
              <a:gd name="connsiteX8" fmla="*/ 303082 w 762684"/>
              <a:gd name="connsiteY8" fmla="*/ 824198 h 1361668"/>
              <a:gd name="connsiteX9" fmla="*/ 0 w 762684"/>
              <a:gd name="connsiteY9" fmla="*/ 824198 h 1361668"/>
              <a:gd name="connsiteX10" fmla="*/ 334092 w 762684"/>
              <a:gd name="connsiteY10" fmla="*/ 27655 h 1361668"/>
              <a:gd name="connsiteX11" fmla="*/ 381342 w 762684"/>
              <a:gd name="connsiteY11" fmla="*/ 414 h 1361668"/>
              <a:gd name="connsiteX0" fmla="*/ 381342 w 762684"/>
              <a:gd name="connsiteY0" fmla="*/ 18 h 1361272"/>
              <a:gd name="connsiteX1" fmla="*/ 425041 w 762684"/>
              <a:gd name="connsiteY1" fmla="*/ 27258 h 1361272"/>
              <a:gd name="connsiteX2" fmla="*/ 762684 w 762684"/>
              <a:gd name="connsiteY2" fmla="*/ 823802 h 1361272"/>
              <a:gd name="connsiteX3" fmla="*/ 459602 w 762684"/>
              <a:gd name="connsiteY3" fmla="*/ 823802 h 1361272"/>
              <a:gd name="connsiteX4" fmla="*/ 459601 w 762684"/>
              <a:gd name="connsiteY4" fmla="*/ 1283012 h 1361272"/>
              <a:gd name="connsiteX5" fmla="*/ 381341 w 762684"/>
              <a:gd name="connsiteY5" fmla="*/ 1361272 h 1361272"/>
              <a:gd name="connsiteX6" fmla="*/ 381342 w 762684"/>
              <a:gd name="connsiteY6" fmla="*/ 1361271 h 1361272"/>
              <a:gd name="connsiteX7" fmla="*/ 303082 w 762684"/>
              <a:gd name="connsiteY7" fmla="*/ 1283011 h 1361272"/>
              <a:gd name="connsiteX8" fmla="*/ 303082 w 762684"/>
              <a:gd name="connsiteY8" fmla="*/ 823802 h 1361272"/>
              <a:gd name="connsiteX9" fmla="*/ 0 w 762684"/>
              <a:gd name="connsiteY9" fmla="*/ 823802 h 1361272"/>
              <a:gd name="connsiteX10" fmla="*/ 334092 w 762684"/>
              <a:gd name="connsiteY10" fmla="*/ 27259 h 1361272"/>
              <a:gd name="connsiteX11" fmla="*/ 381342 w 762684"/>
              <a:gd name="connsiteY11" fmla="*/ 18 h 1361272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6750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2684" h="1361254">
                <a:moveTo>
                  <a:pt x="381342" y="0"/>
                </a:moveTo>
                <a:cubicBezTo>
                  <a:pt x="395908" y="1387"/>
                  <a:pt x="412184" y="3630"/>
                  <a:pt x="426750" y="27240"/>
                </a:cubicBezTo>
                <a:lnTo>
                  <a:pt x="762684" y="823784"/>
                </a:lnTo>
                <a:lnTo>
                  <a:pt x="459602" y="823784"/>
                </a:lnTo>
                <a:cubicBezTo>
                  <a:pt x="459602" y="976854"/>
                  <a:pt x="459601" y="1129924"/>
                  <a:pt x="459601" y="1282994"/>
                </a:cubicBezTo>
                <a:cubicBezTo>
                  <a:pt x="459601" y="1326216"/>
                  <a:pt x="424563" y="1361254"/>
                  <a:pt x="381341" y="1361254"/>
                </a:cubicBezTo>
                <a:lnTo>
                  <a:pt x="381342" y="1361253"/>
                </a:lnTo>
                <a:cubicBezTo>
                  <a:pt x="338120" y="1361253"/>
                  <a:pt x="303082" y="1326215"/>
                  <a:pt x="303082" y="1282993"/>
                </a:cubicBezTo>
                <a:lnTo>
                  <a:pt x="303082" y="823784"/>
                </a:lnTo>
                <a:lnTo>
                  <a:pt x="0" y="823784"/>
                </a:lnTo>
                <a:lnTo>
                  <a:pt x="334092" y="27241"/>
                </a:lnTo>
                <a:cubicBezTo>
                  <a:pt x="343005" y="9615"/>
                  <a:pt x="366447" y="533"/>
                  <a:pt x="381342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279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illede stor høj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50603" cy="6858000"/>
          </a:xfrm>
          <a:blipFill>
            <a:blip r:embed="rId2"/>
            <a:stretch>
              <a:fillRect/>
            </a:stretch>
          </a:blipFill>
        </p:spPr>
        <p:txBody>
          <a:bodyPr lIns="0" tIns="360000" rIns="4932000" anchor="ctr" anchorCtr="0"/>
          <a:lstStyle>
            <a:lvl1pPr marL="0" indent="0" algn="r">
              <a:buNone/>
              <a:defRPr sz="2400" baseline="0">
                <a:sym typeface="Wingdings" panose="05000000000000000000" pitchFamily="2" charset="2"/>
              </a:defRPr>
            </a:lvl1pPr>
          </a:lstStyle>
          <a:p>
            <a:br>
              <a:rPr lang="en-GB" dirty="0"/>
            </a:br>
            <a:r>
              <a:rPr lang="en-GB" dirty="0" err="1"/>
              <a:t>Klik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ikonet</a:t>
            </a:r>
            <a:r>
              <a:rPr lang="en-GB" dirty="0"/>
              <a:t>, </a:t>
            </a:r>
            <a:r>
              <a:rPr lang="en-GB" dirty="0" err="1"/>
              <a:t>hvis</a:t>
            </a:r>
            <a:r>
              <a:rPr lang="en-GB" dirty="0"/>
              <a:t>   </a:t>
            </a:r>
            <a:br>
              <a:rPr lang="en-GB" dirty="0"/>
            </a:br>
            <a:r>
              <a:rPr lang="en-GB" dirty="0"/>
              <a:t>du </a:t>
            </a:r>
            <a:r>
              <a:rPr lang="en-GB" dirty="0" err="1"/>
              <a:t>vil</a:t>
            </a:r>
            <a:r>
              <a:rPr lang="en-GB" dirty="0"/>
              <a:t> </a:t>
            </a:r>
            <a:r>
              <a:rPr lang="en-GB" dirty="0" err="1"/>
              <a:t>udskifte</a:t>
            </a:r>
            <a:r>
              <a:rPr lang="en-GB" dirty="0"/>
              <a:t> </a:t>
            </a:r>
            <a:r>
              <a:rPr lang="en-GB" dirty="0" err="1"/>
              <a:t>billedet</a:t>
            </a:r>
            <a:endParaRPr lang="en-GB" dirty="0"/>
          </a:p>
          <a:p>
            <a:r>
              <a:rPr lang="en-GB" dirty="0"/>
              <a:t> </a:t>
            </a:r>
          </a:p>
        </p:txBody>
      </p:sp>
      <p:sp>
        <p:nvSpPr>
          <p:cNvPr id="2" name="Titel 2"/>
          <p:cNvSpPr>
            <a:spLocks noGrp="1"/>
          </p:cNvSpPr>
          <p:nvPr>
            <p:ph type="ctrTitle"/>
          </p:nvPr>
        </p:nvSpPr>
        <p:spPr>
          <a:xfrm>
            <a:off x="4682728" y="691816"/>
            <a:ext cx="4461272" cy="5474035"/>
          </a:xfrm>
          <a:blipFill>
            <a:blip r:embed="rId3"/>
            <a:stretch>
              <a:fillRect/>
            </a:stretch>
          </a:blipFill>
        </p:spPr>
        <p:txBody>
          <a:bodyPr lIns="360000" tIns="468000" rIns="540000" bIns="3384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7746833" y="-385164"/>
            <a:ext cx="61123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60C36C7C-CAAB-455E-83CB-807F4F1E4F87}" type="datetime1">
              <a:rPr lang="en-GB" smtClean="0"/>
              <a:t>13/09/2022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2427371" y="-385164"/>
            <a:ext cx="523587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8441657" y="-385164"/>
            <a:ext cx="28631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055748" y="4053600"/>
            <a:ext cx="3499292" cy="899766"/>
          </a:xfrm>
        </p:spPr>
        <p:txBody>
          <a:bodyPr rIns="0">
            <a:no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 err="1"/>
              <a:t>Navn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oplægsholder</a:t>
            </a:r>
            <a:r>
              <a:rPr lang="en-GB" dirty="0"/>
              <a:t>, KU-</a:t>
            </a:r>
            <a:r>
              <a:rPr lang="en-GB" dirty="0" err="1"/>
              <a:t>enhed</a:t>
            </a:r>
            <a:r>
              <a:rPr lang="en-GB" dirty="0"/>
              <a:t>, </a:t>
            </a:r>
            <a:r>
              <a:rPr lang="en-GB" dirty="0" err="1"/>
              <a:t>sted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dato</a:t>
            </a:r>
            <a:endParaRPr lang="en-GB" dirty="0"/>
          </a:p>
        </p:txBody>
      </p:sp>
      <p:sp>
        <p:nvSpPr>
          <p:cNvPr id="9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5055747" y="3007286"/>
            <a:ext cx="3499291" cy="726435"/>
          </a:xfrm>
        </p:spPr>
        <p:txBody>
          <a:bodyPr r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tilføje</a:t>
            </a:r>
            <a:r>
              <a:rPr lang="en-GB" dirty="0"/>
              <a:t> </a:t>
            </a:r>
            <a:r>
              <a:rPr lang="en-GB" dirty="0" err="1"/>
              <a:t>undertitel</a:t>
            </a:r>
            <a:endParaRPr lang="en-GB" dirty="0"/>
          </a:p>
        </p:txBody>
      </p:sp>
      <p:sp>
        <p:nvSpPr>
          <p:cNvPr id="10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5055747" y="1020200"/>
            <a:ext cx="3511991" cy="1763813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tilføje</a:t>
            </a:r>
            <a:r>
              <a:rPr lang="en-GB" dirty="0"/>
              <a:t> </a:t>
            </a:r>
            <a:r>
              <a:rPr lang="en-GB" dirty="0" err="1"/>
              <a:t>titel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3454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illede lille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6858000"/>
          </a:xfrm>
          <a:blipFill>
            <a:blip r:embed="rId2"/>
            <a:stretch>
              <a:fillRect/>
            </a:stretch>
          </a:blipFill>
        </p:spPr>
        <p:txBody>
          <a:bodyPr lIns="0" tIns="360000" rIns="4932000" anchor="ctr" anchorCtr="0"/>
          <a:lstStyle>
            <a:lvl1pPr marL="0" indent="0" algn="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ikonet</a:t>
            </a:r>
            <a:r>
              <a:rPr lang="en-GB" dirty="0"/>
              <a:t>, </a:t>
            </a:r>
            <a:r>
              <a:rPr lang="en-GB" dirty="0" err="1"/>
              <a:t>hvis</a:t>
            </a:r>
            <a:r>
              <a:rPr lang="en-GB" dirty="0"/>
              <a:t>   </a:t>
            </a:r>
            <a:br>
              <a:rPr lang="en-GB" dirty="0"/>
            </a:br>
            <a:r>
              <a:rPr lang="en-GB" dirty="0"/>
              <a:t>du </a:t>
            </a:r>
            <a:r>
              <a:rPr lang="en-GB" dirty="0" err="1"/>
              <a:t>vil</a:t>
            </a:r>
            <a:r>
              <a:rPr lang="en-GB" dirty="0"/>
              <a:t> </a:t>
            </a:r>
            <a:r>
              <a:rPr lang="en-GB" dirty="0" err="1"/>
              <a:t>udskifte</a:t>
            </a:r>
            <a:r>
              <a:rPr lang="en-GB" dirty="0"/>
              <a:t> </a:t>
            </a:r>
            <a:r>
              <a:rPr lang="en-GB" dirty="0" err="1"/>
              <a:t>billedet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7746833" y="-385200"/>
            <a:ext cx="61123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6BCB1702-2CEC-4E0F-9B3B-2164FA62A897}" type="datetime1">
              <a:rPr lang="en-GB" smtClean="0"/>
              <a:t>13/09/2022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2427371" y="-385200"/>
            <a:ext cx="523587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8441657" y="-385200"/>
            <a:ext cx="28631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4682728" y="2271092"/>
            <a:ext cx="4461272" cy="3895200"/>
          </a:xfrm>
          <a:blipFill>
            <a:blip r:embed="rId3"/>
            <a:stretch>
              <a:fillRect/>
            </a:stretch>
          </a:blipFill>
        </p:spPr>
        <p:txBody>
          <a:bodyPr lIns="360000" tIns="468000" rIns="540000" bIns="2448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9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054401" y="4053600"/>
            <a:ext cx="3500638" cy="899766"/>
          </a:xfrm>
        </p:spPr>
        <p:txBody>
          <a:bodyPr rIns="0">
            <a:no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 err="1"/>
              <a:t>Navn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oplægsholder</a:t>
            </a:r>
            <a:r>
              <a:rPr lang="en-GB" dirty="0"/>
              <a:t>, KU-</a:t>
            </a:r>
            <a:r>
              <a:rPr lang="en-GB" dirty="0" err="1"/>
              <a:t>enhed</a:t>
            </a:r>
            <a:r>
              <a:rPr lang="en-GB" dirty="0"/>
              <a:t>, </a:t>
            </a:r>
            <a:r>
              <a:rPr lang="en-GB" dirty="0" err="1"/>
              <a:t>sted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dato</a:t>
            </a:r>
            <a:endParaRPr lang="en-GB" dirty="0"/>
          </a:p>
        </p:txBody>
      </p:sp>
      <p:sp>
        <p:nvSpPr>
          <p:cNvPr id="8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5054401" y="2610941"/>
            <a:ext cx="3513337" cy="121292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tilføje</a:t>
            </a:r>
            <a:r>
              <a:rPr lang="en-GB" dirty="0"/>
              <a:t> </a:t>
            </a:r>
            <a:r>
              <a:rPr lang="en-GB" dirty="0" err="1"/>
              <a:t>titel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9679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egl sto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pic>
        <p:nvPicPr>
          <p:cNvPr id="10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34" r="15398" b="7654"/>
          <a:stretch/>
        </p:blipFill>
        <p:spPr>
          <a:xfrm>
            <a:off x="-763323" y="0"/>
            <a:ext cx="9907323" cy="6858000"/>
          </a:xfrm>
          <a:prstGeom prst="rect">
            <a:avLst/>
          </a:prstGeo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7746833" y="-385200"/>
            <a:ext cx="61123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FA49D84D-A19B-45C3-B862-94FCBB800B25}" type="datetime1">
              <a:rPr lang="en-GB" smtClean="0"/>
              <a:t>13/09/2022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2427371" y="-385200"/>
            <a:ext cx="523587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8441657" y="-385200"/>
            <a:ext cx="28631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0" y="691816"/>
            <a:ext cx="4469607" cy="5474035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3384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7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587375" y="3007286"/>
            <a:ext cx="3564334" cy="726435"/>
          </a:xfrm>
        </p:spPr>
        <p:txBody>
          <a:bodyPr r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tilføje</a:t>
            </a:r>
            <a:r>
              <a:rPr lang="en-GB" dirty="0"/>
              <a:t> </a:t>
            </a:r>
            <a:r>
              <a:rPr lang="en-GB" dirty="0" err="1"/>
              <a:t>undertitel</a:t>
            </a:r>
            <a:endParaRPr lang="en-GB" dirty="0"/>
          </a:p>
        </p:txBody>
      </p:sp>
      <p:sp>
        <p:nvSpPr>
          <p:cNvPr id="38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7375" y="4053600"/>
            <a:ext cx="3564334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 err="1"/>
              <a:t>Navn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oplægsholder</a:t>
            </a:r>
            <a:r>
              <a:rPr lang="en-GB" dirty="0"/>
              <a:t>, KU-</a:t>
            </a:r>
            <a:r>
              <a:rPr lang="en-GB" dirty="0" err="1"/>
              <a:t>enhed</a:t>
            </a:r>
            <a:r>
              <a:rPr lang="en-GB" dirty="0"/>
              <a:t>, </a:t>
            </a:r>
            <a:r>
              <a:rPr lang="en-GB" dirty="0" err="1"/>
              <a:t>sted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dato</a:t>
            </a:r>
            <a:endParaRPr lang="en-GB" dirty="0"/>
          </a:p>
        </p:txBody>
      </p:sp>
      <p:sp>
        <p:nvSpPr>
          <p:cNvPr id="12" name="Titel 1"/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1020200"/>
            <a:ext cx="3564334" cy="1763813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tilføje</a:t>
            </a:r>
            <a:r>
              <a:rPr lang="en-GB" dirty="0"/>
              <a:t> </a:t>
            </a:r>
            <a:r>
              <a:rPr lang="en-GB" dirty="0" err="1"/>
              <a:t>titel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1795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egl lil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pic>
        <p:nvPicPr>
          <p:cNvPr id="10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34" r="15398" b="7654"/>
          <a:stretch/>
        </p:blipFill>
        <p:spPr>
          <a:xfrm>
            <a:off x="-763323" y="0"/>
            <a:ext cx="9907323" cy="6858000"/>
          </a:xfrm>
          <a:prstGeom prst="rect">
            <a:avLst/>
          </a:prstGeo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7746833" y="-385200"/>
            <a:ext cx="61123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F6A51040-FFCC-4DA5-9EE7-1D801F662BDF}" type="datetime1">
              <a:rPr lang="en-GB" smtClean="0"/>
              <a:t>13/09/2022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2427371" y="-385200"/>
            <a:ext cx="523587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8441657" y="-385200"/>
            <a:ext cx="28631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0" y="2271092"/>
            <a:ext cx="4469607" cy="3895200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2340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7374" y="4053600"/>
            <a:ext cx="3563425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 err="1"/>
              <a:t>Navn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oplægsholder</a:t>
            </a:r>
            <a:r>
              <a:rPr lang="en-GB" dirty="0"/>
              <a:t>, KU-</a:t>
            </a:r>
            <a:r>
              <a:rPr lang="en-GB" dirty="0" err="1"/>
              <a:t>enhed</a:t>
            </a:r>
            <a:r>
              <a:rPr lang="en-GB" dirty="0"/>
              <a:t>, </a:t>
            </a:r>
            <a:r>
              <a:rPr lang="en-GB" dirty="0" err="1"/>
              <a:t>sted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dato</a:t>
            </a:r>
            <a:endParaRPr lang="en-GB" dirty="0"/>
          </a:p>
        </p:txBody>
      </p:sp>
      <p:sp>
        <p:nvSpPr>
          <p:cNvPr id="9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3" y="2610941"/>
            <a:ext cx="3563426" cy="121292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tilføje</a:t>
            </a:r>
            <a:r>
              <a:rPr lang="en-GB" dirty="0"/>
              <a:t> </a:t>
            </a:r>
            <a:r>
              <a:rPr lang="en-GB" dirty="0" err="1"/>
              <a:t>titel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068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7375" y="619125"/>
            <a:ext cx="7967664" cy="865188"/>
          </a:xfrm>
        </p:spPr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tilføje</a:t>
            </a:r>
            <a:r>
              <a:rPr lang="en-GB" dirty="0"/>
              <a:t> </a:t>
            </a:r>
            <a:r>
              <a:rPr lang="en-GB" dirty="0" err="1"/>
              <a:t>overskrift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587375" y="1635125"/>
            <a:ext cx="7967663" cy="4668178"/>
          </a:xfrm>
        </p:spPr>
        <p:txBody>
          <a:bodyPr vert="horz" lIns="0" tIns="0" rIns="0" bIns="0" rtlCol="0">
            <a:noAutofit/>
          </a:bodyPr>
          <a:lstStyle>
            <a:lvl1pPr>
              <a:defRPr lang="da-DK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>
              <a:defRPr lang="da-DK" dirty="0" smtClean="0"/>
            </a:lvl4pPr>
            <a:lvl5pPr>
              <a:defRPr lang="da-DK" dirty="0"/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indsætte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C3B8-8305-4302-86E9-000A6603B7F0}" type="datetime1">
              <a:rPr lang="en-GB" smtClean="0"/>
              <a:t>13/09/2022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6859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to indholdsobjek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7376" y="619125"/>
            <a:ext cx="7967662" cy="865188"/>
          </a:xfrm>
        </p:spPr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tilføje</a:t>
            </a:r>
            <a:r>
              <a:rPr lang="en-GB" dirty="0"/>
              <a:t> </a:t>
            </a:r>
            <a:r>
              <a:rPr lang="en-GB" dirty="0" err="1"/>
              <a:t>overskrift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87376" y="1635125"/>
            <a:ext cx="3873247" cy="4667250"/>
          </a:xfrm>
        </p:spPr>
        <p:txBody>
          <a:bodyPr vert="horz" lIns="0" tIns="0" rIns="0" bIns="0" rtlCol="0">
            <a:noAutofit/>
          </a:bodyPr>
          <a:lstStyle>
            <a:lvl1pPr>
              <a:defRPr lang="da-DK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>
              <a:defRPr lang="da-DK" dirty="0" smtClean="0"/>
            </a:lvl4pPr>
            <a:lvl5pPr>
              <a:defRPr lang="da-DK" dirty="0"/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indsætte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 hasCustomPrompt="1"/>
          </p:nvPr>
        </p:nvSpPr>
        <p:spPr>
          <a:xfrm>
            <a:off x="4678759" y="1635125"/>
            <a:ext cx="3876280" cy="4667250"/>
          </a:xfrm>
        </p:spPr>
        <p:txBody>
          <a:bodyPr vert="horz" lIns="0" tIns="0" rIns="0" bIns="0" rtlCol="0">
            <a:noAutofit/>
          </a:bodyPr>
          <a:lstStyle>
            <a:lvl1pPr>
              <a:defRPr lang="da-DK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>
              <a:defRPr lang="da-DK" dirty="0" smtClean="0"/>
            </a:lvl4pPr>
            <a:lvl5pPr>
              <a:defRPr lang="da-DK" dirty="0"/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indsætte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71D04-F937-432B-8A66-FEEF5F593FD8}" type="datetime1">
              <a:rPr lang="en-GB" smtClean="0"/>
              <a:t>13/09/2022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4967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dhold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9"/>
          <p:cNvSpPr>
            <a:spLocks noGrp="1"/>
          </p:cNvSpPr>
          <p:nvPr>
            <p:ph type="pic" sz="quarter" idx="15" hasCustomPrompt="1"/>
          </p:nvPr>
        </p:nvSpPr>
        <p:spPr>
          <a:xfrm>
            <a:off x="4682729" y="1635125"/>
            <a:ext cx="3872309" cy="4667251"/>
          </a:xfrm>
          <a:blipFill>
            <a:blip r:embed="rId2"/>
            <a:srcRect/>
            <a:stretch>
              <a:fillRect l="-11" r="-9936"/>
            </a:stretch>
          </a:blipFill>
        </p:spPr>
        <p:txBody>
          <a:bodyPr lIns="0" tIns="2304000" rIns="0" anchor="t" anchorCtr="0"/>
          <a:lstStyle>
            <a:lvl1pPr marL="0" indent="0" algn="ct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ikonet</a:t>
            </a:r>
            <a:r>
              <a:rPr lang="en-GB" dirty="0"/>
              <a:t>, </a:t>
            </a:r>
            <a:r>
              <a:rPr lang="en-GB" dirty="0" err="1"/>
              <a:t>hvis</a:t>
            </a:r>
            <a:br>
              <a:rPr lang="en-GB" dirty="0"/>
            </a:br>
            <a:r>
              <a:rPr lang="en-GB" dirty="0"/>
              <a:t>du </a:t>
            </a:r>
            <a:r>
              <a:rPr lang="en-GB" dirty="0" err="1"/>
              <a:t>vil</a:t>
            </a:r>
            <a:r>
              <a:rPr lang="en-GB" dirty="0"/>
              <a:t> </a:t>
            </a:r>
            <a:r>
              <a:rPr lang="en-GB" dirty="0" err="1"/>
              <a:t>udskifte</a:t>
            </a:r>
            <a:r>
              <a:rPr lang="en-GB" dirty="0"/>
              <a:t> </a:t>
            </a:r>
            <a:r>
              <a:rPr lang="en-GB" dirty="0" err="1"/>
              <a:t>billedet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7377" y="619125"/>
            <a:ext cx="7967662" cy="865188"/>
          </a:xfrm>
        </p:spPr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tilføje</a:t>
            </a:r>
            <a:r>
              <a:rPr lang="en-GB" dirty="0"/>
              <a:t> </a:t>
            </a:r>
            <a:r>
              <a:rPr lang="en-GB" dirty="0" err="1"/>
              <a:t>overskrift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87376" y="1635125"/>
            <a:ext cx="3882486" cy="4667251"/>
          </a:xfrm>
        </p:spPr>
        <p:txBody>
          <a:bodyPr vert="horz" lIns="0" tIns="0" rIns="0" bIns="0" rtlCol="0">
            <a:noAutofit/>
          </a:bodyPr>
          <a:lstStyle>
            <a:lvl1pPr>
              <a:defRPr lang="da-DK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>
              <a:defRPr lang="da-DK" dirty="0" smtClean="0"/>
            </a:lvl4pPr>
            <a:lvl5pPr>
              <a:defRPr lang="da-DK" dirty="0"/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indsætte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5B13D-916E-4C6C-A578-315329E247C9}" type="datetime1">
              <a:rPr lang="en-GB" smtClean="0"/>
              <a:t>13/09/2022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7783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587375" y="619125"/>
            <a:ext cx="7967663" cy="8651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87375" y="1635125"/>
            <a:ext cx="7967663" cy="466817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master</a:t>
            </a:r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  <a:p>
            <a:pPr lvl="4"/>
            <a:endParaRPr lang="en-GB" dirty="0"/>
          </a:p>
          <a:p>
            <a:pPr marL="402431" marR="0" lvl="1" indent="-198835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GB" dirty="0"/>
          </a:p>
        </p:txBody>
      </p:sp>
      <p:sp>
        <p:nvSpPr>
          <p:cNvPr id="7" name="Rectangle 19"/>
          <p:cNvSpPr/>
          <p:nvPr userDrawn="1"/>
        </p:nvSpPr>
        <p:spPr>
          <a:xfrm>
            <a:off x="0" y="3"/>
            <a:ext cx="9144000" cy="33265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EEFEE">
                  <a:alpha val="93000"/>
                </a:srgbClr>
              </a:gs>
            </a:gsLst>
            <a:lin ang="5400000" scaled="0"/>
            <a:tileRect/>
          </a:gradFill>
          <a:ln w="381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743199" y="85746"/>
            <a:ext cx="4409529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177914" y="85746"/>
            <a:ext cx="377124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7272722" y="85746"/>
            <a:ext cx="814976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BEBD739C-1E5B-4D31-9891-7F0D8E3FE10D}" type="datetime1">
              <a:rPr lang="en-GB" smtClean="0"/>
              <a:t>13/09/2022</a:t>
            </a:fld>
            <a:endParaRPr lang="en-GB" dirty="0"/>
          </a:p>
        </p:txBody>
      </p:sp>
      <p:pic>
        <p:nvPicPr>
          <p:cNvPr id="12" name="Picture 7"/>
          <p:cNvPicPr>
            <a:picLocks noChangeAspect="1"/>
          </p:cNvPicPr>
          <p:nvPr userDrawn="1"/>
        </p:nvPicPr>
        <p:blipFill rotWithShape="1">
          <a:blip r:embed="rId24"/>
          <a:srcRect l="12043" t="11448" r="17199" b="13844"/>
          <a:stretch/>
        </p:blipFill>
        <p:spPr>
          <a:xfrm>
            <a:off x="335534" y="63578"/>
            <a:ext cx="166516" cy="211296"/>
          </a:xfrm>
          <a:prstGeom prst="rect">
            <a:avLst/>
          </a:prstGeom>
        </p:spPr>
      </p:pic>
      <p:pic>
        <p:nvPicPr>
          <p:cNvPr id="13" name="Picture 27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98" y="96467"/>
            <a:ext cx="2346641" cy="15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62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4" r:id="rId2"/>
    <p:sldLayoutId id="2147483673" r:id="rId3"/>
    <p:sldLayoutId id="2147483671" r:id="rId4"/>
    <p:sldLayoutId id="2147483659" r:id="rId5"/>
    <p:sldLayoutId id="2147483672" r:id="rId6"/>
    <p:sldLayoutId id="2147483660" r:id="rId7"/>
    <p:sldLayoutId id="2147483662" r:id="rId8"/>
    <p:sldLayoutId id="2147483684" r:id="rId9"/>
    <p:sldLayoutId id="2147483685" r:id="rId10"/>
    <p:sldLayoutId id="2147483677" r:id="rId11"/>
    <p:sldLayoutId id="2147483675" r:id="rId12"/>
    <p:sldLayoutId id="2147483676" r:id="rId13"/>
    <p:sldLayoutId id="2147483678" r:id="rId14"/>
    <p:sldLayoutId id="2147483681" r:id="rId15"/>
    <p:sldLayoutId id="2147483682" r:id="rId16"/>
    <p:sldLayoutId id="2147483683" r:id="rId17"/>
    <p:sldLayoutId id="2147483687" r:id="rId18"/>
    <p:sldLayoutId id="2147483664" r:id="rId19"/>
    <p:sldLayoutId id="2147483665" r:id="rId20"/>
    <p:sldLayoutId id="2147483689" r:id="rId21"/>
    <p:sldLayoutId id="2147483688" r:id="rId22"/>
  </p:sldLayoutIdLst>
  <p:hf hdr="0" ftr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3000" kern="1200" spc="45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2400" kern="1200" spc="45" baseline="0">
          <a:solidFill>
            <a:schemeClr val="tx1"/>
          </a:solidFill>
          <a:latin typeface="+mn-lt"/>
          <a:ea typeface="+mn-ea"/>
          <a:cs typeface="+mn-cs"/>
        </a:defRPr>
      </a:lvl1pPr>
      <a:lvl2pPr marL="535781" marR="0" indent="-264319" algn="l" defTabSz="685800" rtl="0" eaLnBrk="1" fontAlgn="auto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da-DK" sz="2000" kern="1200" spc="45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08038" indent="-27146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08038" indent="-27146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08038" indent="-271463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600" kern="1200" spc="45" baseline="0">
          <a:solidFill>
            <a:schemeClr val="tx1"/>
          </a:solidFill>
          <a:latin typeface="+mn-lt"/>
          <a:ea typeface="+mn-ea"/>
          <a:cs typeface="+mn-cs"/>
        </a:defRPr>
      </a:lvl5pPr>
      <a:lvl6pPr marL="808038" indent="-27146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808038" indent="-27146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808038" indent="-27146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808038" indent="-27146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pos="5389" userDrawn="1">
          <p15:clr>
            <a:srgbClr val="F26B43"/>
          </p15:clr>
        </p15:guide>
        <p15:guide id="3" orient="horz" pos="1029" userDrawn="1">
          <p15:clr>
            <a:srgbClr val="F26B43"/>
          </p15:clr>
        </p15:guide>
        <p15:guide id="4" orient="horz" pos="3970" userDrawn="1">
          <p15:clr>
            <a:srgbClr val="F26B43"/>
          </p15:clr>
        </p15:guide>
        <p15:guide id="5" pos="5397" userDrawn="1">
          <p15:clr>
            <a:srgbClr val="F26B43"/>
          </p15:clr>
        </p15:guide>
        <p15:guide id="6" orient="horz" pos="392" userDrawn="1">
          <p15:clr>
            <a:srgbClr val="F26B43"/>
          </p15:clr>
        </p15:guide>
        <p15:guide id="7" orient="horz" pos="92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p@ifs.ku.d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91816"/>
            <a:ext cx="5662863" cy="547403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7375" y="3115947"/>
            <a:ext cx="3564334" cy="726435"/>
          </a:xfrm>
        </p:spPr>
        <p:txBody>
          <a:bodyPr/>
          <a:lstStyle/>
          <a:p>
            <a:r>
              <a:rPr lang="en-GB" sz="1600" b="1" dirty="0"/>
              <a:t>FORUM </a:t>
            </a:r>
            <a:r>
              <a:rPr lang="en-GB" sz="1600" b="1" dirty="0" err="1"/>
              <a:t>debatmøde</a:t>
            </a:r>
            <a:endParaRPr lang="en-GB" sz="1600" b="1" dirty="0"/>
          </a:p>
          <a:p>
            <a:r>
              <a:rPr lang="en-GB" sz="1600" dirty="0"/>
              <a:t>13/09/2022</a:t>
            </a:r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1600" b="1" dirty="0"/>
              <a:t>Mogens Jin Pedersen</a:t>
            </a:r>
          </a:p>
          <a:p>
            <a:r>
              <a:rPr lang="en-GB" sz="1600" dirty="0" err="1"/>
              <a:t>Lektor</a:t>
            </a:r>
            <a:endParaRPr lang="en-GB" sz="1600" dirty="0"/>
          </a:p>
          <a:p>
            <a:r>
              <a:rPr lang="en-GB" sz="1600" dirty="0" err="1"/>
              <a:t>Institut</a:t>
            </a:r>
            <a:r>
              <a:rPr lang="en-GB" sz="1600" dirty="0"/>
              <a:t> for Statskundskab</a:t>
            </a:r>
          </a:p>
          <a:p>
            <a:r>
              <a:rPr lang="en-GB" sz="1600" dirty="0">
                <a:hlinkClick r:id="rId3"/>
              </a:rPr>
              <a:t>mp@ifs.ku.dk</a:t>
            </a:r>
            <a:endParaRPr lang="en-GB" sz="1600" dirty="0"/>
          </a:p>
          <a:p>
            <a:r>
              <a:rPr lang="en-GB" dirty="0"/>
              <a:t>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87374" y="1020200"/>
            <a:ext cx="5075489" cy="1763813"/>
          </a:xfrm>
        </p:spPr>
        <p:txBody>
          <a:bodyPr/>
          <a:lstStyle/>
          <a:p>
            <a:r>
              <a:rPr lang="en-GB" sz="2400" b="1" dirty="0"/>
              <a:t>MOTIVATIONSUNDERSØGELSEN</a:t>
            </a:r>
          </a:p>
          <a:p>
            <a:endParaRPr lang="en-GB" sz="2000" dirty="0"/>
          </a:p>
          <a:p>
            <a:r>
              <a:rPr lang="en-GB" sz="2000" b="1" dirty="0" err="1"/>
              <a:t>Resultaterne</a:t>
            </a:r>
            <a:r>
              <a:rPr lang="en-GB" sz="2000" b="1" dirty="0"/>
              <a:t> </a:t>
            </a:r>
            <a:r>
              <a:rPr lang="en-GB" sz="2000" b="1" dirty="0" err="1"/>
              <a:t>fra</a:t>
            </a:r>
            <a:r>
              <a:rPr lang="en-GB" sz="2000" b="1" dirty="0"/>
              <a:t> et </a:t>
            </a:r>
            <a:r>
              <a:rPr lang="en-GB" sz="2000" b="1" dirty="0" err="1"/>
              <a:t>uvildigt</a:t>
            </a:r>
            <a:r>
              <a:rPr lang="en-GB" sz="2000" b="1" dirty="0"/>
              <a:t> </a:t>
            </a:r>
            <a:r>
              <a:rPr lang="en-GB" sz="2000" b="1" dirty="0" err="1"/>
              <a:t>forskningsperspektiv</a:t>
            </a:r>
            <a:endParaRPr lang="en-GB" sz="2000" b="1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9B8EA-1F92-477B-9937-514A49CFE047}" type="datetime1">
              <a:rPr lang="en-GB" smtClean="0"/>
              <a:t>13/09/2022</a:t>
            </a:fld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49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375" y="616014"/>
            <a:ext cx="7967664" cy="865188"/>
          </a:xfrm>
        </p:spPr>
        <p:txBody>
          <a:bodyPr/>
          <a:lstStyle/>
          <a:p>
            <a:r>
              <a:rPr lang="da-DK" sz="3200" dirty="0"/>
              <a:t>Resultaterne vs. eksisterende forskning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C3B8-8305-4302-86E9-000A6603B7F0}" type="datetime1">
              <a:rPr lang="en-GB" smtClean="0"/>
              <a:t>13/09/2022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10</a:t>
            </a:fld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587375" y="1649702"/>
            <a:ext cx="759053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da-DK" sz="1400" b="1" dirty="0">
              <a:sym typeface="Wingdings" panose="05000000000000000000" pitchFamily="2" charset="2"/>
            </a:endParaRPr>
          </a:p>
          <a:p>
            <a:pPr>
              <a:defRPr/>
            </a:pPr>
            <a:r>
              <a:rPr lang="da-DK" sz="1400" b="1" dirty="0">
                <a:sym typeface="Wingdings" panose="05000000000000000000" pitchFamily="2" charset="2"/>
              </a:rPr>
              <a:t>Regelstyring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a-DK" sz="1400" dirty="0"/>
              <a:t>Nok nogen indikation på reglerne som ”understøttende” for målopfyldelse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a-DK" sz="1400" dirty="0">
                <a:solidFill>
                  <a:srgbClr val="FF0000"/>
                </a:solidFill>
              </a:rPr>
              <a:t>MEN</a:t>
            </a:r>
            <a:r>
              <a:rPr lang="da-DK" sz="1400" dirty="0"/>
              <a:t>: reglerne gør arbejdet mere besværligt og tidskrævende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a-DK" sz="1400" dirty="0">
                <a:sym typeface="Wingdings" panose="05000000000000000000" pitchFamily="2" charset="2"/>
              </a:rPr>
              <a:t>”Hæmmende” (vs. ”understøttende”)  </a:t>
            </a:r>
            <a:r>
              <a:rPr lang="en-US" sz="1400" dirty="0"/>
              <a:t>↓ </a:t>
            </a:r>
            <a:r>
              <a:rPr lang="da-DK" sz="1400" dirty="0">
                <a:sym typeface="Wingdings" panose="05000000000000000000" pitchFamily="2" charset="2"/>
              </a:rPr>
              <a:t>IM</a:t>
            </a:r>
          </a:p>
        </p:txBody>
      </p:sp>
      <p:sp>
        <p:nvSpPr>
          <p:cNvPr id="3" name="Rectangle 2"/>
          <p:cNvSpPr/>
          <p:nvPr/>
        </p:nvSpPr>
        <p:spPr>
          <a:xfrm>
            <a:off x="587375" y="1289437"/>
            <a:ext cx="766807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❗</a:t>
            </a:r>
            <a:r>
              <a:rPr lang="en-US" dirty="0"/>
              <a:t> </a:t>
            </a:r>
            <a:r>
              <a:rPr lang="da-DK" b="1" dirty="0"/>
              <a:t>MEN OBS-PUNKTER</a:t>
            </a:r>
            <a:endParaRPr lang="da-DK" b="1" i="1" dirty="0"/>
          </a:p>
          <a:p>
            <a:endParaRPr lang="en-GB" sz="1600" b="1" dirty="0">
              <a:sym typeface="Wingdings" panose="05000000000000000000" pitchFamily="2" charset="2"/>
            </a:endParaRPr>
          </a:p>
          <a:p>
            <a:endParaRPr lang="en-GB" sz="1600" b="1" dirty="0">
              <a:sym typeface="Wingdings" panose="05000000000000000000" pitchFamily="2" charset="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374" y="2987752"/>
            <a:ext cx="5006029" cy="38715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3403" y="2987752"/>
            <a:ext cx="3425815" cy="288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025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375" y="616014"/>
            <a:ext cx="7967664" cy="865188"/>
          </a:xfrm>
        </p:spPr>
        <p:txBody>
          <a:bodyPr/>
          <a:lstStyle/>
          <a:p>
            <a:r>
              <a:rPr lang="da-DK" sz="3200" dirty="0"/>
              <a:t>Resultaterne vs. eksisterende forskning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C3B8-8305-4302-86E9-000A6603B7F0}" type="datetime1">
              <a:rPr lang="en-GB" smtClean="0"/>
              <a:t>13/09/2022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11</a:t>
            </a:fld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587375" y="1649702"/>
            <a:ext cx="74282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da-DK" sz="1400" b="1" dirty="0">
              <a:sym typeface="Wingdings" panose="05000000000000000000" pitchFamily="2" charset="2"/>
            </a:endParaRPr>
          </a:p>
          <a:p>
            <a:pPr>
              <a:defRPr/>
            </a:pPr>
            <a:r>
              <a:rPr lang="da-DK" sz="1400" b="1" dirty="0">
                <a:sym typeface="Wingdings" panose="05000000000000000000" pitchFamily="2" charset="2"/>
              </a:rPr>
              <a:t>Lønnen</a:t>
            </a:r>
          </a:p>
          <a:p>
            <a:pPr>
              <a:defRPr/>
            </a:pPr>
            <a:r>
              <a:rPr lang="da-DK" sz="1400" dirty="0">
                <a:solidFill>
                  <a:srgbClr val="FF0000"/>
                </a:solidFill>
              </a:rPr>
              <a:t>Vis utilfredshed </a:t>
            </a:r>
            <a:r>
              <a:rPr lang="da-DK" sz="1400" dirty="0"/>
              <a:t>(især dagtilbud, ældre, forsvar og politi, sundhed og psykiatri)</a:t>
            </a:r>
            <a:endParaRPr lang="da-DK" sz="1400" dirty="0">
              <a:sym typeface="Wingdings" panose="05000000000000000000" pitchFamily="2" charset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7375" y="1289437"/>
            <a:ext cx="766807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❗</a:t>
            </a:r>
            <a:r>
              <a:rPr lang="en-US" dirty="0"/>
              <a:t> </a:t>
            </a:r>
            <a:r>
              <a:rPr lang="da-DK" b="1" dirty="0"/>
              <a:t>MEN OBS-PUNKTER</a:t>
            </a:r>
            <a:endParaRPr lang="da-DK" b="1" i="1" dirty="0"/>
          </a:p>
          <a:p>
            <a:endParaRPr lang="en-GB" sz="1600" b="1" dirty="0">
              <a:sym typeface="Wingdings" panose="05000000000000000000" pitchFamily="2" charset="2"/>
            </a:endParaRPr>
          </a:p>
          <a:p>
            <a:endParaRPr lang="en-GB" sz="1600" b="1" dirty="0">
              <a:sym typeface="Wingdings" panose="05000000000000000000" pitchFamily="2" charset="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374" y="2533504"/>
            <a:ext cx="4607195" cy="36679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6672" y="2931592"/>
            <a:ext cx="3322412" cy="287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228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4000" dirty="0"/>
              <a:t>III. RESULTATERNE:</a:t>
            </a:r>
          </a:p>
          <a:p>
            <a:pPr marL="0" indent="0" algn="ctr">
              <a:buNone/>
            </a:pPr>
            <a:r>
              <a:rPr lang="en-GB" sz="4000" dirty="0"/>
              <a:t>IMPLIKATIONER OG PERSPEKTIVER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C96-6FC8-42C9-BB17-90C2221900DE}" type="datetime1">
              <a:rPr lang="en-GB" smtClean="0"/>
              <a:t>13/09/2022</a:t>
            </a:fld>
            <a:endParaRPr lang="en-GB" dirty="0"/>
          </a:p>
        </p:txBody>
      </p:sp>
      <p:sp>
        <p:nvSpPr>
          <p:cNvPr id="2" name="Pladsholder til sli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12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976" y="3230880"/>
            <a:ext cx="4779276" cy="318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663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375" y="616014"/>
            <a:ext cx="7967664" cy="865188"/>
          </a:xfrm>
        </p:spPr>
        <p:txBody>
          <a:bodyPr/>
          <a:lstStyle/>
          <a:p>
            <a:r>
              <a:rPr lang="da-DK" sz="3200" dirty="0"/>
              <a:t>Hvad peger Motivationsundersøgelsen på?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C3B8-8305-4302-86E9-000A6603B7F0}" type="datetime1">
              <a:rPr lang="en-GB" smtClean="0"/>
              <a:t>13/09/2022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13</a:t>
            </a:fld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587390" y="1471577"/>
            <a:ext cx="6619745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a-DK" sz="1600" b="1" dirty="0"/>
              <a:t>I. De offentlige ansatte: Drevet af vigtige motivationstyper (IM/PSM/BO</a:t>
            </a:r>
            <a:r>
              <a:rPr lang="da-DK" sz="1600" dirty="0"/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a-DK" sz="1400" dirty="0"/>
              <a:t>Slående i lyset af Covid-19 (jf. mening og tilhørsforhold mv.)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a-DK" sz="1400" dirty="0"/>
              <a:t>NB: forbehold omkring </a:t>
            </a:r>
            <a:r>
              <a:rPr lang="da-DK" sz="1400" dirty="0" err="1"/>
              <a:t>generaliserbarheden</a:t>
            </a:r>
            <a:r>
              <a:rPr lang="da-DK" sz="1400" dirty="0"/>
              <a:t> (jf. stikprøverepræsentativitet) </a:t>
            </a:r>
            <a:endParaRPr lang="en-US" sz="1400" dirty="0"/>
          </a:p>
          <a:p>
            <a:pPr>
              <a:defRPr/>
            </a:pPr>
            <a:endParaRPr lang="da-DK" sz="1600" b="1" dirty="0">
              <a:solidFill>
                <a:schemeClr val="accent1"/>
              </a:solidFill>
            </a:endParaRPr>
          </a:p>
          <a:p>
            <a:pPr>
              <a:defRPr/>
            </a:pPr>
            <a:r>
              <a:rPr lang="da-DK" sz="1600" b="1" dirty="0"/>
              <a:t>II. Men ”gule lys” – udfordringer som kalder på opmærksomhed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a-DK" sz="1400" dirty="0"/>
              <a:t>Uhensigtsmæssig regelstyring og løn(u)tilfreds </a:t>
            </a:r>
            <a:r>
              <a:rPr lang="da-DK" sz="1400" dirty="0">
                <a:sym typeface="Wingdings" panose="05000000000000000000" pitchFamily="2" charset="2"/>
              </a:rPr>
              <a:t> taler direkte ind i aktuelle rekruttering- og fastholdelsesudfordringer og politiske debatter om afbureaukratisering og løn</a:t>
            </a:r>
            <a:endParaRPr lang="da-DK" sz="14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a-DK" sz="1400" b="1" dirty="0"/>
              <a:t>Regelstyringen</a:t>
            </a:r>
            <a:r>
              <a:rPr lang="da-DK" sz="1400" dirty="0"/>
              <a:t>: Ansvarlighedshensyn og retssikkerhedsprincipper </a:t>
            </a:r>
            <a:r>
              <a:rPr lang="da-DK" sz="1400" dirty="0">
                <a:sym typeface="Wingdings" panose="05000000000000000000" pitchFamily="2" charset="2"/>
              </a:rPr>
              <a:t> Regler. MEN: Blik for lokal tilpasning og udmøntning/plads til faglighed og mulighed for motivationen (PSM/BO)?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a-DK" sz="1400" b="1" dirty="0">
                <a:sym typeface="Wingdings" panose="05000000000000000000" pitchFamily="2" charset="2"/>
              </a:rPr>
              <a:t>Lønnen</a:t>
            </a:r>
            <a:r>
              <a:rPr lang="da-DK" sz="1400" dirty="0">
                <a:sym typeface="Wingdings" panose="05000000000000000000" pitchFamily="2" charset="2"/>
              </a:rPr>
              <a:t>: Handler om løn – men også om anerkendelse ( S&amp;L?)</a:t>
            </a:r>
          </a:p>
          <a:p>
            <a:pPr>
              <a:defRPr/>
            </a:pPr>
            <a:endParaRPr lang="da-DK" sz="1600" b="1" dirty="0">
              <a:sym typeface="Wingdings" panose="05000000000000000000" pitchFamily="2" charset="2"/>
            </a:endParaRPr>
          </a:p>
          <a:p>
            <a:pPr>
              <a:defRPr/>
            </a:pPr>
            <a:r>
              <a:rPr lang="da-DK" sz="1600" b="1" dirty="0">
                <a:sym typeface="Wingdings" panose="05000000000000000000" pitchFamily="2" charset="2"/>
              </a:rPr>
              <a:t>III. Og motivation er ikke 1:1 med trivsel og tilfredshed </a:t>
            </a:r>
            <a:endParaRPr lang="da-DK" sz="1600" b="1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a-DK" sz="1400" dirty="0"/>
              <a:t>Motivationsundersøgelsen siger *ikke* noget direkte om stress, ”</a:t>
            </a:r>
            <a:r>
              <a:rPr lang="da-DK" sz="1400" dirty="0" err="1"/>
              <a:t>burnout</a:t>
            </a:r>
            <a:r>
              <a:rPr lang="da-DK" sz="1400" dirty="0"/>
              <a:t>”, mistrivsel, jobskifte mv.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a-DK" sz="1400" dirty="0">
                <a:solidFill>
                  <a:srgbClr val="00B050"/>
                </a:solidFill>
              </a:rPr>
              <a:t>Forskningen</a:t>
            </a:r>
            <a:r>
              <a:rPr lang="da-DK" sz="1400" dirty="0"/>
              <a:t>: IM/PSM/BO </a:t>
            </a:r>
            <a:r>
              <a:rPr lang="da-DK" sz="1400" dirty="0">
                <a:sym typeface="Wingdings" panose="05000000000000000000" pitchFamily="2" charset="2"/>
              </a:rPr>
              <a:t> </a:t>
            </a:r>
            <a:r>
              <a:rPr lang="en-US" sz="1400" dirty="0"/>
              <a:t>↑ </a:t>
            </a:r>
            <a:r>
              <a:rPr lang="da-DK" sz="1400" dirty="0">
                <a:sym typeface="Wingdings" panose="05000000000000000000" pitchFamily="2" charset="2"/>
              </a:rPr>
              <a:t>Trivsel mv. (gennemsnitligt set)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a-DK" sz="1400" dirty="0">
                <a:solidFill>
                  <a:srgbClr val="FF0000"/>
                </a:solidFill>
                <a:sym typeface="Wingdings" panose="05000000000000000000" pitchFamily="2" charset="2"/>
              </a:rPr>
              <a:t>MEN: </a:t>
            </a:r>
          </a:p>
          <a:p>
            <a:pPr marL="800100" lvl="1" indent="-342900">
              <a:buFont typeface="+mj-lt"/>
              <a:buAutoNum type="alphaLcPeriod"/>
              <a:defRPr/>
            </a:pPr>
            <a:r>
              <a:rPr lang="da-DK" sz="1400" dirty="0"/>
              <a:t>IM/PSM/BO </a:t>
            </a:r>
            <a:r>
              <a:rPr lang="da-DK" sz="1400" dirty="0">
                <a:sym typeface="Wingdings" panose="05000000000000000000" pitchFamily="2" charset="2"/>
              </a:rPr>
              <a:t> </a:t>
            </a:r>
            <a:r>
              <a:rPr lang="en-US" sz="1400" dirty="0"/>
              <a:t>↓ </a:t>
            </a:r>
            <a:r>
              <a:rPr lang="da-DK" sz="1400" dirty="0">
                <a:sym typeface="Wingdings" panose="05000000000000000000" pitchFamily="2" charset="2"/>
              </a:rPr>
              <a:t>Trivsel mv. ved mangelfuld ”</a:t>
            </a:r>
            <a:r>
              <a:rPr lang="da-DK" sz="1400" dirty="0" err="1">
                <a:sym typeface="Wingdings" panose="05000000000000000000" pitchFamily="2" charset="2"/>
              </a:rPr>
              <a:t>fit</a:t>
            </a:r>
            <a:r>
              <a:rPr lang="da-DK" sz="1400" dirty="0">
                <a:sym typeface="Wingdings" panose="05000000000000000000" pitchFamily="2" charset="2"/>
              </a:rPr>
              <a:t>” og ”</a:t>
            </a:r>
            <a:r>
              <a:rPr lang="da-DK" sz="1400" dirty="0" err="1">
                <a:sym typeface="Wingdings" panose="05000000000000000000" pitchFamily="2" charset="2"/>
              </a:rPr>
              <a:t>opportunity</a:t>
            </a:r>
            <a:r>
              <a:rPr lang="da-DK" sz="1400" dirty="0">
                <a:sym typeface="Wingdings" panose="05000000000000000000" pitchFamily="2" charset="2"/>
              </a:rPr>
              <a:t>”</a:t>
            </a:r>
          </a:p>
          <a:p>
            <a:pPr marL="800100" lvl="1" indent="-342900">
              <a:buFont typeface="+mj-lt"/>
              <a:buAutoNum type="alphaLcPeriod"/>
              <a:defRPr/>
            </a:pPr>
            <a:r>
              <a:rPr lang="da-DK" sz="1400" dirty="0">
                <a:sym typeface="Wingdings" panose="05000000000000000000" pitchFamily="2" charset="2"/>
              </a:rPr>
              <a:t>På sigt  evt. </a:t>
            </a:r>
            <a:r>
              <a:rPr lang="en-US" sz="1400" dirty="0"/>
              <a:t>Δ</a:t>
            </a:r>
            <a:r>
              <a:rPr lang="da-DK" sz="1400" dirty="0">
                <a:sym typeface="Wingdings" panose="05000000000000000000" pitchFamily="2" charset="2"/>
              </a:rPr>
              <a:t> af motivationen mod YM – til ulempe for de ansatte, borgerne og samfundet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da-DK" sz="1400" dirty="0">
              <a:sym typeface="Wingdings" panose="05000000000000000000" pitchFamily="2" charset="2"/>
            </a:endParaRPr>
          </a:p>
          <a:p>
            <a:pPr>
              <a:defRPr/>
            </a:pPr>
            <a:endParaRPr lang="da-DK" sz="1400" dirty="0"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da-DK" sz="1400" dirty="0"/>
          </a:p>
          <a:p>
            <a:pPr>
              <a:defRPr/>
            </a:pPr>
            <a:endParaRPr lang="da-DK" sz="1400" b="1" dirty="0">
              <a:solidFill>
                <a:schemeClr val="accent1"/>
              </a:solidFill>
            </a:endParaRPr>
          </a:p>
          <a:p>
            <a:pPr>
              <a:defRPr/>
            </a:pPr>
            <a:endParaRPr lang="da-DK" sz="1400" b="1" dirty="0">
              <a:solidFill>
                <a:schemeClr val="accent1"/>
              </a:solidFill>
            </a:endParaRPr>
          </a:p>
          <a:p>
            <a:pPr>
              <a:defRPr/>
            </a:pPr>
            <a:endParaRPr lang="da-DK" sz="1400" b="1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>
              <a:defRPr/>
            </a:pPr>
            <a:endParaRPr lang="da-DK" sz="1400" dirty="0">
              <a:sym typeface="Wingdings" panose="05000000000000000000" pitchFamily="2" charset="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588" y="1392028"/>
            <a:ext cx="1914144" cy="1097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2722" y="2846271"/>
            <a:ext cx="1163370" cy="15450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034" y="4688752"/>
            <a:ext cx="1984443" cy="111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5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/>
              <a:t>Hvorfor fokus på motivation?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C3B8-8305-4302-86E9-000A6603B7F0}" type="datetime1">
              <a:rPr lang="en-GB" smtClean="0"/>
              <a:t>13/09/2022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2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10" y="1364026"/>
            <a:ext cx="2780250" cy="218949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764091" y="1324036"/>
            <a:ext cx="51710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600" b="1" dirty="0"/>
              <a:t>Definition: </a:t>
            </a:r>
            <a:r>
              <a:rPr lang="da-DK" sz="1600" dirty="0"/>
              <a:t>Drivkraften, der giver </a:t>
            </a:r>
            <a:r>
              <a:rPr lang="da-DK" sz="1600" u="sng" dirty="0"/>
              <a:t>retning</a:t>
            </a:r>
            <a:r>
              <a:rPr lang="da-DK" sz="1600" dirty="0"/>
              <a:t>, </a:t>
            </a:r>
            <a:r>
              <a:rPr lang="da-DK" sz="1600" u="sng" dirty="0"/>
              <a:t>energi</a:t>
            </a:r>
            <a:r>
              <a:rPr lang="da-DK" sz="1600" dirty="0"/>
              <a:t>, og </a:t>
            </a:r>
            <a:r>
              <a:rPr lang="da-DK" sz="1600" u="sng" dirty="0"/>
              <a:t>vedholdenhed</a:t>
            </a:r>
            <a:r>
              <a:rPr lang="da-DK" sz="1600" dirty="0"/>
              <a:t> til adfærd</a:t>
            </a:r>
          </a:p>
          <a:p>
            <a:endParaRPr lang="da-DK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 err="1"/>
              <a:t>Off</a:t>
            </a:r>
            <a:r>
              <a:rPr lang="da-DK" sz="1600" dirty="0"/>
              <a:t>. ansattes motivation </a:t>
            </a:r>
            <a:r>
              <a:rPr lang="da-DK" sz="1600" dirty="0">
                <a:sym typeface="Wingdings" panose="05000000000000000000" pitchFamily="2" charset="2"/>
              </a:rPr>
              <a:t> </a:t>
            </a:r>
            <a:r>
              <a:rPr lang="da-DK" sz="1600" dirty="0"/>
              <a:t>centralt for trivsel og adfærd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S&amp;L der stimulerer/understøtter de ansattes motivation </a:t>
            </a:r>
            <a:r>
              <a:rPr lang="da-DK" sz="1600" dirty="0">
                <a:sym typeface="Wingdings" panose="05000000000000000000" pitchFamily="2" charset="2"/>
              </a:rPr>
              <a:t> </a:t>
            </a:r>
            <a:r>
              <a:rPr lang="da-DK" sz="1600" dirty="0"/>
              <a:t>centralt for </a:t>
            </a:r>
            <a:r>
              <a:rPr lang="da-DK" sz="1600" dirty="0" err="1"/>
              <a:t>org</a:t>
            </a:r>
            <a:r>
              <a:rPr lang="da-DK" sz="1600" dirty="0"/>
              <a:t>. performance og målindfrielse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90910" y="4337271"/>
            <a:ext cx="532899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600" b="1" dirty="0"/>
              <a:t>AMO teori </a:t>
            </a:r>
            <a:endParaRPr lang="da-DK" sz="1600" dirty="0"/>
          </a:p>
          <a:p>
            <a:r>
              <a:rPr lang="da-DK" sz="1600" dirty="0"/>
              <a:t>Performance = </a:t>
            </a:r>
            <a:r>
              <a:rPr lang="da-DK" sz="1600" b="1" dirty="0" err="1"/>
              <a:t>A</a:t>
            </a:r>
            <a:r>
              <a:rPr lang="da-DK" sz="1600" dirty="0" err="1"/>
              <a:t>bility</a:t>
            </a:r>
            <a:r>
              <a:rPr lang="da-DK" sz="1600" dirty="0"/>
              <a:t> x </a:t>
            </a:r>
            <a:r>
              <a:rPr lang="da-DK" sz="1600" b="1" dirty="0"/>
              <a:t>M</a:t>
            </a:r>
            <a:r>
              <a:rPr lang="da-DK" sz="1600" dirty="0"/>
              <a:t>otivation x </a:t>
            </a:r>
            <a:r>
              <a:rPr lang="da-DK" sz="1600" b="1" dirty="0" err="1"/>
              <a:t>O</a:t>
            </a:r>
            <a:r>
              <a:rPr lang="da-DK" sz="1600" dirty="0" err="1"/>
              <a:t>pportunity</a:t>
            </a:r>
            <a:endParaRPr lang="da-DK" sz="1600" dirty="0"/>
          </a:p>
          <a:p>
            <a:endParaRPr lang="da-DK" sz="1600" dirty="0"/>
          </a:p>
          <a:p>
            <a:r>
              <a:rPr lang="da-DK" sz="1600" dirty="0">
                <a:sym typeface="Wingdings" panose="05000000000000000000" pitchFamily="2" charset="2"/>
              </a:rPr>
              <a:t> </a:t>
            </a:r>
            <a:r>
              <a:rPr lang="da-DK" sz="1600" dirty="0"/>
              <a:t>S&amp;L handler om at stimulere/understøtte medarbejdernes </a:t>
            </a:r>
            <a:r>
              <a:rPr lang="da-DK" sz="1600" b="1" dirty="0"/>
              <a:t>evne</a:t>
            </a:r>
            <a:r>
              <a:rPr lang="da-DK" sz="1600" dirty="0"/>
              <a:t> og </a:t>
            </a:r>
            <a:r>
              <a:rPr lang="da-DK" sz="1600" b="1" dirty="0"/>
              <a:t>motivation</a:t>
            </a:r>
            <a:r>
              <a:rPr lang="da-DK" sz="1600" dirty="0"/>
              <a:t> – og sikre </a:t>
            </a:r>
            <a:r>
              <a:rPr lang="da-DK" sz="1600" b="1" dirty="0"/>
              <a:t>mulighederne</a:t>
            </a:r>
            <a:r>
              <a:rPr lang="da-DK" sz="1600" dirty="0"/>
              <a:t> (rammerne) for at medarbejderne kan sætte disse i spil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443" y="3969214"/>
            <a:ext cx="2586182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78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Dagsorden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87376" y="1541997"/>
            <a:ext cx="7967663" cy="4668178"/>
          </a:xfrm>
        </p:spPr>
        <p:txBody>
          <a:bodyPr/>
          <a:lstStyle/>
          <a:p>
            <a:pPr marL="0" indent="0">
              <a:buNone/>
            </a:pPr>
            <a:endParaRPr lang="en-GB" sz="600" b="1" dirty="0"/>
          </a:p>
          <a:p>
            <a:pPr marL="0" indent="0">
              <a:buNone/>
            </a:pPr>
            <a:r>
              <a:rPr lang="da-DK" sz="2000" b="1" dirty="0"/>
              <a:t>I. Undersøgelsesdesignet: </a:t>
            </a:r>
            <a:r>
              <a:rPr lang="da-DK" sz="2000" dirty="0"/>
              <a:t>Teoretisk og metodisk </a:t>
            </a:r>
            <a:r>
              <a:rPr lang="da-DK" sz="2000" dirty="0" err="1"/>
              <a:t>fit</a:t>
            </a:r>
            <a:r>
              <a:rPr lang="da-DK" sz="2000" dirty="0"/>
              <a:t> med forskningen?</a:t>
            </a:r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r>
              <a:rPr lang="da-DK" sz="2000" b="1" dirty="0"/>
              <a:t>II. Resultaterne: </a:t>
            </a:r>
            <a:r>
              <a:rPr lang="da-DK" sz="2000" dirty="0"/>
              <a:t>Overensstemmelse</a:t>
            </a:r>
            <a:r>
              <a:rPr lang="da-DK" sz="2000" b="1" dirty="0"/>
              <a:t> </a:t>
            </a:r>
            <a:r>
              <a:rPr lang="da-DK" sz="2000" dirty="0"/>
              <a:t>med eksisterende forskningsviden?</a:t>
            </a:r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r>
              <a:rPr lang="da-DK" sz="2000" b="1" dirty="0"/>
              <a:t>III. Resultaterne: </a:t>
            </a:r>
            <a:r>
              <a:rPr lang="da-DK" sz="2000" dirty="0"/>
              <a:t>Implikationer og perspektiver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dirty="0"/>
              <a:t>	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B843D-41DC-43CB-92E7-4F657D95E542}" type="datetime1">
              <a:rPr lang="en-GB" smtClean="0"/>
              <a:t>13/09/2022</a:t>
            </a:fld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811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3200" dirty="0"/>
              <a:t>I. </a:t>
            </a:r>
            <a:r>
              <a:rPr lang="en-GB" sz="3200" dirty="0" err="1"/>
              <a:t>Undersøgelsesdesignet</a:t>
            </a:r>
            <a:endParaRPr lang="en-GB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C96-6FC8-42C9-BB17-90C2221900DE}" type="datetime1">
              <a:rPr lang="en-GB" smtClean="0"/>
              <a:t>13/09/2022</a:t>
            </a:fld>
            <a:endParaRPr lang="en-GB" dirty="0"/>
          </a:p>
        </p:txBody>
      </p:sp>
      <p:sp>
        <p:nvSpPr>
          <p:cNvPr id="2" name="Pladsholder til sli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4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987" y="2238801"/>
            <a:ext cx="4064502" cy="406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57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/>
              <a:t>Motivationsteori og -begreber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C3B8-8305-4302-86E9-000A6603B7F0}" type="datetime1">
              <a:rPr lang="en-GB" smtClean="0"/>
              <a:t>13/09/2022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5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3203939" y="5187460"/>
            <a:ext cx="431058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a-DK" sz="1400" dirty="0">
                <a:solidFill>
                  <a:srgbClr val="0070C0"/>
                </a:solidFill>
              </a:rPr>
              <a:t>”Identifikation med” og ”internalisering af” arbejdets vigtighed/mening/større formål (</a:t>
            </a:r>
            <a:r>
              <a:rPr lang="da-DK" sz="1400" dirty="0">
                <a:solidFill>
                  <a:srgbClr val="0070C0"/>
                </a:solidFill>
                <a:sym typeface="Wingdings" panose="05000000000000000000" pitchFamily="2" charset="2"/>
              </a:rPr>
              <a:t> indre </a:t>
            </a:r>
            <a:r>
              <a:rPr lang="da-DK" sz="1400" dirty="0">
                <a:solidFill>
                  <a:srgbClr val="0070C0"/>
                </a:solidFill>
              </a:rPr>
              <a:t>”</a:t>
            </a:r>
            <a:r>
              <a:rPr lang="da-DK" sz="1400" i="1" dirty="0" err="1">
                <a:solidFill>
                  <a:srgbClr val="0070C0"/>
                </a:solidFill>
              </a:rPr>
              <a:t>pull</a:t>
            </a:r>
            <a:r>
              <a:rPr lang="da-DK" sz="1400" dirty="0">
                <a:solidFill>
                  <a:srgbClr val="0070C0"/>
                </a:solidFill>
              </a:rPr>
              <a:t>”)</a:t>
            </a:r>
          </a:p>
          <a:p>
            <a:pPr>
              <a:defRPr/>
            </a:pPr>
            <a:endParaRPr lang="da-DK" sz="1400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a-DK" sz="1400" b="1" dirty="0">
                <a:solidFill>
                  <a:srgbClr val="0070C0"/>
                </a:solidFill>
              </a:rPr>
              <a:t>Public service motivation: </a:t>
            </a:r>
            <a:r>
              <a:rPr lang="da-DK" sz="1400" dirty="0">
                <a:solidFill>
                  <a:srgbClr val="0070C0"/>
                </a:solidFill>
              </a:rPr>
              <a:t>”</a:t>
            </a:r>
            <a:r>
              <a:rPr lang="da-DK" sz="1400" i="1" dirty="0">
                <a:solidFill>
                  <a:srgbClr val="0070C0"/>
                </a:solidFill>
              </a:rPr>
              <a:t>Gøre godt for andre og for samfundet generelt</a:t>
            </a:r>
            <a:r>
              <a:rPr lang="da-DK" sz="1400" dirty="0">
                <a:solidFill>
                  <a:srgbClr val="0070C0"/>
                </a:solidFill>
              </a:rPr>
              <a:t>”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a-DK" sz="1400" b="1" dirty="0">
                <a:solidFill>
                  <a:srgbClr val="0070C0"/>
                </a:solidFill>
              </a:rPr>
              <a:t>Brugerorientering: </a:t>
            </a:r>
            <a:r>
              <a:rPr lang="da-DK" sz="1400" dirty="0">
                <a:solidFill>
                  <a:srgbClr val="0070C0"/>
                </a:solidFill>
              </a:rPr>
              <a:t>”</a:t>
            </a:r>
            <a:r>
              <a:rPr lang="da-DK" sz="1400" i="1" dirty="0">
                <a:solidFill>
                  <a:srgbClr val="0070C0"/>
                </a:solidFill>
              </a:rPr>
              <a:t>Hjælpe den specifikke anden</a:t>
            </a:r>
            <a:r>
              <a:rPr lang="da-DK" sz="1400" dirty="0">
                <a:solidFill>
                  <a:srgbClr val="0070C0"/>
                </a:solidFill>
              </a:rPr>
              <a:t>” </a:t>
            </a:r>
          </a:p>
        </p:txBody>
      </p:sp>
      <p:pic>
        <p:nvPicPr>
          <p:cNvPr id="9" name="Pladsholder til indhold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05508" y="2319672"/>
            <a:ext cx="4716355" cy="2713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7328843" y="3506615"/>
            <a:ext cx="163887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a-DK" sz="1400" b="1" dirty="0">
                <a:solidFill>
                  <a:schemeClr val="accent6">
                    <a:lumMod val="75000"/>
                  </a:schemeClr>
                </a:solidFill>
              </a:rPr>
              <a:t>Indre (opgave) motivation </a:t>
            </a:r>
          </a:p>
          <a:p>
            <a:pPr>
              <a:defRPr/>
            </a:pPr>
            <a:r>
              <a:rPr lang="da-DK" sz="1400" dirty="0">
                <a:solidFill>
                  <a:schemeClr val="accent6">
                    <a:lumMod val="75000"/>
                  </a:schemeClr>
                </a:solidFill>
              </a:rPr>
              <a:t>Glæde ved arbejdet </a:t>
            </a:r>
            <a:r>
              <a:rPr lang="da-DK" sz="1400" u="sng" dirty="0">
                <a:solidFill>
                  <a:schemeClr val="accent6">
                    <a:lumMod val="75000"/>
                  </a:schemeClr>
                </a:solidFill>
              </a:rPr>
              <a:t>i sig selv</a:t>
            </a:r>
            <a:r>
              <a:rPr lang="da-DK" sz="1400" i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da-DK" sz="1400" dirty="0">
                <a:solidFill>
                  <a:schemeClr val="accent6">
                    <a:lumMod val="75000"/>
                  </a:schemeClr>
                </a:solidFill>
              </a:rPr>
              <a:t>fx sjovt, spændende, udfordrende </a:t>
            </a:r>
          </a:p>
          <a:p>
            <a:pPr>
              <a:defRPr/>
            </a:pPr>
            <a:r>
              <a:rPr lang="da-DK" sz="1400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da-DK" sz="14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 indre </a:t>
            </a:r>
            <a:r>
              <a:rPr lang="da-DK" sz="1400" dirty="0">
                <a:solidFill>
                  <a:schemeClr val="accent6">
                    <a:lumMod val="75000"/>
                  </a:schemeClr>
                </a:solidFill>
              </a:rPr>
              <a:t>”</a:t>
            </a:r>
            <a:r>
              <a:rPr lang="da-DK" sz="1400" i="1" dirty="0" err="1">
                <a:solidFill>
                  <a:schemeClr val="accent6">
                    <a:lumMod val="75000"/>
                  </a:schemeClr>
                </a:solidFill>
              </a:rPr>
              <a:t>pull</a:t>
            </a:r>
            <a:r>
              <a:rPr lang="da-DK" sz="1400" dirty="0">
                <a:solidFill>
                  <a:schemeClr val="accent6">
                    <a:lumMod val="75000"/>
                  </a:schemeClr>
                </a:solidFill>
              </a:rPr>
              <a:t>”)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93762" y="3506615"/>
            <a:ext cx="1508256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a-DK" sz="1400" b="1" dirty="0">
                <a:solidFill>
                  <a:schemeClr val="accent1"/>
                </a:solidFill>
              </a:rPr>
              <a:t>Ydre motivation</a:t>
            </a:r>
          </a:p>
          <a:p>
            <a:pPr>
              <a:defRPr/>
            </a:pPr>
            <a:r>
              <a:rPr lang="en-US" sz="1400" u="sng" dirty="0" err="1">
                <a:solidFill>
                  <a:schemeClr val="accent1"/>
                </a:solidFill>
              </a:rPr>
              <a:t>Eksterne</a:t>
            </a:r>
            <a:r>
              <a:rPr lang="en-US" sz="1400" dirty="0">
                <a:solidFill>
                  <a:schemeClr val="accent1"/>
                </a:solidFill>
              </a:rPr>
              <a:t> (</a:t>
            </a:r>
            <a:r>
              <a:rPr lang="en-US" sz="1400" dirty="0" err="1">
                <a:solidFill>
                  <a:schemeClr val="accent1"/>
                </a:solidFill>
              </a:rPr>
              <a:t>fx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løn</a:t>
            </a:r>
            <a:r>
              <a:rPr lang="en-US" sz="1400" dirty="0">
                <a:solidFill>
                  <a:schemeClr val="accent1"/>
                </a:solidFill>
              </a:rPr>
              <a:t>, </a:t>
            </a:r>
            <a:r>
              <a:rPr lang="en-US" sz="1400" dirty="0" err="1">
                <a:solidFill>
                  <a:schemeClr val="accent1"/>
                </a:solidFill>
              </a:rPr>
              <a:t>karrierer</a:t>
            </a:r>
            <a:r>
              <a:rPr lang="en-US" sz="1400" dirty="0">
                <a:solidFill>
                  <a:schemeClr val="accent1"/>
                </a:solidFill>
              </a:rPr>
              <a:t>, </a:t>
            </a:r>
            <a:r>
              <a:rPr lang="en-US" sz="1400" dirty="0" err="1">
                <a:solidFill>
                  <a:schemeClr val="accent1"/>
                </a:solidFill>
              </a:rPr>
              <a:t>undgå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sanktion</a:t>
            </a:r>
            <a:r>
              <a:rPr lang="en-US" sz="1400" dirty="0">
                <a:solidFill>
                  <a:schemeClr val="accent1"/>
                </a:solidFill>
              </a:rPr>
              <a:t>) &amp; </a:t>
            </a:r>
            <a:r>
              <a:rPr lang="en-US" sz="1400" u="sng" dirty="0" err="1">
                <a:solidFill>
                  <a:schemeClr val="accent1"/>
                </a:solidFill>
              </a:rPr>
              <a:t>indre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faktorer</a:t>
            </a:r>
            <a:r>
              <a:rPr lang="en-US" sz="1400" dirty="0">
                <a:solidFill>
                  <a:schemeClr val="accent1"/>
                </a:solidFill>
              </a:rPr>
              <a:t> (</a:t>
            </a:r>
            <a:r>
              <a:rPr lang="en-US" sz="1400" dirty="0" err="1">
                <a:solidFill>
                  <a:schemeClr val="accent1"/>
                </a:solidFill>
              </a:rPr>
              <a:t>fx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anerkendelse</a:t>
            </a:r>
            <a:r>
              <a:rPr lang="en-US" sz="1400" dirty="0">
                <a:solidFill>
                  <a:schemeClr val="accent1"/>
                </a:solidFill>
              </a:rPr>
              <a:t>, </a:t>
            </a:r>
            <a:r>
              <a:rPr lang="en-US" sz="1400" dirty="0" err="1">
                <a:solidFill>
                  <a:schemeClr val="accent1"/>
                </a:solidFill>
              </a:rPr>
              <a:t>stolthed</a:t>
            </a:r>
            <a:r>
              <a:rPr lang="en-US" sz="1400" dirty="0">
                <a:solidFill>
                  <a:schemeClr val="accent1"/>
                </a:solidFill>
              </a:rPr>
              <a:t>, </a:t>
            </a:r>
            <a:r>
              <a:rPr lang="en-US" sz="1400" dirty="0" err="1">
                <a:solidFill>
                  <a:schemeClr val="accent1"/>
                </a:solidFill>
              </a:rPr>
              <a:t>undgå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kritik</a:t>
            </a:r>
            <a:r>
              <a:rPr lang="en-US" sz="1400" dirty="0">
                <a:solidFill>
                  <a:schemeClr val="accent1"/>
                </a:solidFill>
              </a:rPr>
              <a:t>) </a:t>
            </a:r>
          </a:p>
          <a:p>
            <a:pPr>
              <a:defRPr/>
            </a:pPr>
            <a:r>
              <a:rPr lang="en-US" sz="1400" dirty="0">
                <a:solidFill>
                  <a:schemeClr val="accent1"/>
                </a:solidFill>
              </a:rPr>
              <a:t>(</a:t>
            </a:r>
            <a:r>
              <a:rPr lang="en-US" sz="1400" dirty="0">
                <a:solidFill>
                  <a:schemeClr val="accent1"/>
                </a:solidFill>
                <a:sym typeface="Wingdings" panose="05000000000000000000" pitchFamily="2" charset="2"/>
              </a:rPr>
              <a:t> “</a:t>
            </a:r>
            <a:r>
              <a:rPr lang="en-US" sz="1400" i="1" dirty="0">
                <a:solidFill>
                  <a:schemeClr val="accent1"/>
                </a:solidFill>
                <a:sym typeface="Wingdings" panose="05000000000000000000" pitchFamily="2" charset="2"/>
              </a:rPr>
              <a:t>push</a:t>
            </a:r>
            <a:r>
              <a:rPr lang="en-US" sz="1400" dirty="0">
                <a:solidFill>
                  <a:schemeClr val="accent1"/>
                </a:solidFill>
                <a:sym typeface="Wingdings" panose="05000000000000000000" pitchFamily="2" charset="2"/>
              </a:rPr>
              <a:t>”)</a:t>
            </a:r>
            <a:endParaRPr lang="da-DK" dirty="0">
              <a:solidFill>
                <a:schemeClr val="accent1"/>
              </a:solidFill>
            </a:endParaRPr>
          </a:p>
          <a:p>
            <a:pPr>
              <a:defRPr/>
            </a:pPr>
            <a:endParaRPr lang="da-DK" dirty="0"/>
          </a:p>
        </p:txBody>
      </p:sp>
      <p:sp>
        <p:nvSpPr>
          <p:cNvPr id="20" name="Rectangle 19"/>
          <p:cNvSpPr/>
          <p:nvPr/>
        </p:nvSpPr>
        <p:spPr>
          <a:xfrm>
            <a:off x="4316982" y="3577364"/>
            <a:ext cx="1843780" cy="1167179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2405508" y="3580871"/>
            <a:ext cx="1806945" cy="1167179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6265291" y="3580871"/>
            <a:ext cx="926258" cy="116367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7375" y="1218815"/>
            <a:ext cx="766807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✅</a:t>
            </a:r>
            <a:r>
              <a:rPr lang="en-US" dirty="0"/>
              <a:t> </a:t>
            </a:r>
            <a:r>
              <a:rPr lang="da-DK" b="1" dirty="0"/>
              <a:t>OVERENSSTEMMELSE MED </a:t>
            </a:r>
            <a:r>
              <a:rPr lang="da-DK" b="1" i="1" dirty="0"/>
              <a:t>STATE-OF-THE-ARTS</a:t>
            </a:r>
          </a:p>
          <a:p>
            <a:endParaRPr lang="en-GB" sz="1600" b="1" dirty="0">
              <a:sym typeface="Wingdings" panose="05000000000000000000" pitchFamily="2" charset="2"/>
            </a:endParaRPr>
          </a:p>
          <a:p>
            <a:r>
              <a:rPr lang="en-GB" sz="1600" b="1" dirty="0">
                <a:sym typeface="Wingdings" panose="05000000000000000000" pitchFamily="2" charset="2"/>
              </a:rPr>
              <a:t> </a:t>
            </a:r>
            <a:r>
              <a:rPr lang="en-GB" sz="1600" b="1" dirty="0" err="1">
                <a:sym typeface="Wingdings" panose="05000000000000000000" pitchFamily="2" charset="2"/>
              </a:rPr>
              <a:t>S</a:t>
            </a:r>
            <a:r>
              <a:rPr lang="en-GB" sz="1600" b="1" dirty="0" err="1"/>
              <a:t>elvbestemmelsesteori</a:t>
            </a:r>
            <a:r>
              <a:rPr lang="en-GB" sz="1600" b="1" dirty="0"/>
              <a:t> (SDT)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62195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9" grpId="0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/>
              <a:t>Motivationsteori og -begreber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C3B8-8305-4302-86E9-000A6603B7F0}" type="datetime1">
              <a:rPr lang="en-GB" smtClean="0"/>
              <a:t>13/09/2022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6</a:t>
            </a:fld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587375" y="1393423"/>
            <a:ext cx="415067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a-DK" b="1" dirty="0"/>
              <a:t>Individuelle faktorer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da-DK" sz="1600" dirty="0"/>
              <a:t>Oplevelse af kompetence, autonomi, tilhørsforhold (SDT)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da-DK" sz="1600" dirty="0"/>
              <a:t>Mening (”prosocial </a:t>
            </a:r>
            <a:r>
              <a:rPr lang="da-DK" sz="1600" dirty="0" err="1"/>
              <a:t>impact</a:t>
            </a:r>
            <a:r>
              <a:rPr lang="da-DK" sz="1600" dirty="0"/>
              <a:t>” og job design)</a:t>
            </a:r>
          </a:p>
          <a:p>
            <a:pPr>
              <a:defRPr/>
            </a:pPr>
            <a:endParaRPr lang="da-DK" sz="1400" u="sng" dirty="0"/>
          </a:p>
          <a:p>
            <a:pPr>
              <a:defRPr/>
            </a:pPr>
            <a:endParaRPr lang="da-DK" sz="1600" u="sng" dirty="0"/>
          </a:p>
          <a:p>
            <a:pPr>
              <a:defRPr/>
            </a:pPr>
            <a:r>
              <a:rPr lang="da-DK" b="1" dirty="0"/>
              <a:t>Jobfaktorer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da-DK" sz="1600" dirty="0"/>
              <a:t>Person-job-</a:t>
            </a:r>
            <a:r>
              <a:rPr lang="da-DK" sz="1600" dirty="0" err="1"/>
              <a:t>fit</a:t>
            </a:r>
            <a:r>
              <a:rPr lang="da-DK" sz="1600" dirty="0"/>
              <a:t> (P-E </a:t>
            </a:r>
            <a:r>
              <a:rPr lang="da-DK" sz="1600" dirty="0" err="1"/>
              <a:t>fit</a:t>
            </a:r>
            <a:r>
              <a:rPr lang="da-DK" sz="1600" dirty="0"/>
              <a:t> teori)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da-DK" sz="1600" dirty="0"/>
              <a:t>Udviklingsmuligheder og ansættelsesforhold som fx løn (P-E </a:t>
            </a:r>
            <a:r>
              <a:rPr lang="da-DK" sz="1600" dirty="0" err="1"/>
              <a:t>fit</a:t>
            </a:r>
            <a:r>
              <a:rPr lang="da-DK" sz="1600" dirty="0"/>
              <a:t> teori og SDT)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da-DK" sz="1400" dirty="0"/>
          </a:p>
          <a:p>
            <a:pPr>
              <a:defRPr/>
            </a:pPr>
            <a:endParaRPr lang="da-DK" sz="1600" dirty="0"/>
          </a:p>
          <a:p>
            <a:pPr>
              <a:defRPr/>
            </a:pPr>
            <a:r>
              <a:rPr lang="da-DK" b="1" dirty="0" err="1"/>
              <a:t>Org</a:t>
            </a:r>
            <a:r>
              <a:rPr lang="da-DK" b="1" dirty="0"/>
              <a:t>. faktorer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da-DK" sz="1600" dirty="0"/>
              <a:t>Ledelsesoplevelse, regelstyring, </a:t>
            </a:r>
            <a:r>
              <a:rPr lang="da-DK" sz="1600" dirty="0" err="1"/>
              <a:t>org</a:t>
            </a:r>
            <a:r>
              <a:rPr lang="da-DK" sz="1600" dirty="0"/>
              <a:t>. omdømme, medindflydelse, </a:t>
            </a:r>
            <a:r>
              <a:rPr lang="da-DK" sz="1600" dirty="0" err="1"/>
              <a:t>org</a:t>
            </a:r>
            <a:r>
              <a:rPr lang="da-DK" sz="1600" dirty="0"/>
              <a:t>. værdier (SDT, PSM, AMO teori mv.)</a:t>
            </a:r>
          </a:p>
          <a:p>
            <a:pPr>
              <a:defRPr/>
            </a:pPr>
            <a:endParaRPr lang="da-DK" sz="1400" dirty="0">
              <a:solidFill>
                <a:srgbClr val="0070C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316" y="1186699"/>
            <a:ext cx="3068453" cy="14080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100" y="4273810"/>
            <a:ext cx="2321244" cy="23212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111" y="2864372"/>
            <a:ext cx="2384221" cy="16053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126" y="1717084"/>
            <a:ext cx="1717205" cy="171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56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/>
              <a:t>Undersøgelsesmetoden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C3B8-8305-4302-86E9-000A6603B7F0}" type="datetime1">
              <a:rPr lang="en-GB" smtClean="0"/>
              <a:t>13/09/2022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7</a:t>
            </a:fld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594366" y="3205987"/>
            <a:ext cx="541745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a-DK" sz="1400" b="1" dirty="0">
                <a:solidFill>
                  <a:srgbClr val="FF0000"/>
                </a:solidFill>
              </a:rPr>
              <a:t>MEN</a:t>
            </a:r>
            <a:r>
              <a:rPr lang="da-DK" sz="1400" b="1" dirty="0"/>
              <a:t>:</a:t>
            </a:r>
            <a:r>
              <a:rPr lang="da-DK" sz="1400" b="1" dirty="0">
                <a:solidFill>
                  <a:schemeClr val="accent1"/>
                </a:solidFill>
              </a:rPr>
              <a:t> </a:t>
            </a:r>
            <a:r>
              <a:rPr lang="da-DK" sz="1400" b="1" dirty="0"/>
              <a:t>Opmærksomhed på repræsentativitet (</a:t>
            </a:r>
            <a:r>
              <a:rPr lang="da-DK" sz="1400" b="1" dirty="0">
                <a:sym typeface="Wingdings" panose="05000000000000000000" pitchFamily="2" charset="2"/>
              </a:rPr>
              <a:t> generalisering)</a:t>
            </a:r>
          </a:p>
          <a:p>
            <a:pPr>
              <a:defRPr/>
            </a:pPr>
            <a:endParaRPr lang="da-DK" sz="1400" b="1" dirty="0">
              <a:sym typeface="Wingdings" panose="05000000000000000000" pitchFamily="2" charset="2"/>
            </a:endParaRPr>
          </a:p>
          <a:p>
            <a:pPr>
              <a:defRPr/>
            </a:pPr>
            <a:r>
              <a:rPr lang="da-DK" sz="1400" b="1" dirty="0">
                <a:sym typeface="Wingdings" panose="05000000000000000000" pitchFamily="2" charset="2"/>
              </a:rPr>
              <a:t>Generalisering til populationen?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∼</a:t>
            </a:r>
            <a:r>
              <a:rPr lang="da-DK" sz="1400" dirty="0">
                <a:sym typeface="Wingdings" panose="05000000000000000000" pitchFamily="2" charset="2"/>
              </a:rPr>
              <a:t>8.700 har svaret helt eller delvist (29%)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a-DK" sz="1400" dirty="0">
                <a:sym typeface="Wingdings" panose="05000000000000000000" pitchFamily="2" charset="2"/>
              </a:rPr>
              <a:t>*Ikke* kritisk i sig selv  men grund til vis forsigtighed og besindighed...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a-DK" sz="1400" dirty="0">
                <a:sym typeface="Wingdings" panose="05000000000000000000" pitchFamily="2" charset="2"/>
              </a:rPr>
              <a:t>Repræsentativitetsanalyserne viser mindre ubalancer (køn, alder, uddannelseslængde)...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a-DK" sz="1400" dirty="0">
                <a:sym typeface="Wingdings" panose="05000000000000000000" pitchFamily="2" charset="2"/>
              </a:rPr>
              <a:t>Og hvem der svarer/ikke svarer er aldrig tilfældigt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da-DK" sz="1400" b="1" dirty="0">
              <a:sym typeface="Wingdings" panose="05000000000000000000" pitchFamily="2" charset="2"/>
            </a:endParaRPr>
          </a:p>
          <a:p>
            <a:pPr>
              <a:defRPr/>
            </a:pPr>
            <a:r>
              <a:rPr lang="da-DK" sz="1400" b="1" dirty="0">
                <a:sym typeface="Wingdings" panose="05000000000000000000" pitchFamily="2" charset="2"/>
              </a:rPr>
              <a:t>Generalisering over tid?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a-DK" sz="1400" dirty="0"/>
              <a:t>Altid ”øjebliksbillede” – men Covid-19 (Nov. 2021)...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a-DK" sz="1400" dirty="0"/>
              <a:t>Arbejde fra hjemmet og andre ændringer</a:t>
            </a:r>
            <a:r>
              <a:rPr lang="da-DK" sz="1400" dirty="0">
                <a:sym typeface="Wingdings" panose="05000000000000000000" pitchFamily="2" charset="2"/>
              </a:rPr>
              <a:t>  motivationen</a:t>
            </a:r>
          </a:p>
        </p:txBody>
      </p:sp>
      <p:sp>
        <p:nvSpPr>
          <p:cNvPr id="3" name="Rectangle 2"/>
          <p:cNvSpPr/>
          <p:nvPr/>
        </p:nvSpPr>
        <p:spPr>
          <a:xfrm>
            <a:off x="587375" y="1344114"/>
            <a:ext cx="766807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✅</a:t>
            </a:r>
            <a:r>
              <a:rPr lang="en-US" dirty="0"/>
              <a:t> </a:t>
            </a:r>
            <a:r>
              <a:rPr lang="en-US" b="1" dirty="0"/>
              <a:t>GENNMENGÅENDE FORNUFTIG TILGANG</a:t>
            </a:r>
            <a:endParaRPr lang="da-DK" b="1" i="1" dirty="0"/>
          </a:p>
          <a:p>
            <a:endParaRPr lang="en-GB" sz="1600" b="1" dirty="0">
              <a:sym typeface="Wingdings" panose="05000000000000000000" pitchFamily="2" charset="2"/>
            </a:endParaRPr>
          </a:p>
          <a:p>
            <a:endParaRPr lang="en-GB" sz="1600" b="1" dirty="0">
              <a:sym typeface="Wingdings" panose="05000000000000000000" pitchFamily="2" charset="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7884" y="1845132"/>
            <a:ext cx="51939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✓ </a:t>
            </a:r>
            <a:r>
              <a:rPr lang="en-GB" sz="1400" dirty="0" err="1">
                <a:sym typeface="Wingdings" panose="05000000000000000000" pitchFamily="2" charset="2"/>
              </a:rPr>
              <a:t>Spørgeskemaundersøgelse</a:t>
            </a:r>
            <a:r>
              <a:rPr lang="en-GB" sz="1400" dirty="0">
                <a:sym typeface="Wingdings" panose="05000000000000000000" pitchFamily="2" charset="2"/>
              </a:rPr>
              <a:t> (</a:t>
            </a:r>
            <a:r>
              <a:rPr lang="en-GB" sz="1400" dirty="0" err="1">
                <a:sym typeface="Wingdings" panose="05000000000000000000" pitchFamily="2" charset="2"/>
              </a:rPr>
              <a:t>stor</a:t>
            </a:r>
            <a:r>
              <a:rPr lang="en-GB" sz="1400" dirty="0">
                <a:sym typeface="Wingdings" panose="05000000000000000000" pitchFamily="2" charset="2"/>
              </a:rPr>
              <a:t>-</a:t>
            </a:r>
            <a:r>
              <a:rPr lang="en-GB" sz="1400" i="1" dirty="0">
                <a:sym typeface="Wingdings" panose="05000000000000000000" pitchFamily="2" charset="2"/>
              </a:rPr>
              <a:t>N</a:t>
            </a:r>
            <a:r>
              <a:rPr lang="en-GB" sz="1400" dirty="0">
                <a:sym typeface="Wingdings" panose="05000000000000000000" pitchFamily="2" charset="2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✓ </a:t>
            </a:r>
            <a:r>
              <a:rPr lang="en-GB" sz="1400" dirty="0" err="1">
                <a:sym typeface="Wingdings" panose="05000000000000000000" pitchFamily="2" charset="2"/>
              </a:rPr>
              <a:t>Spørgsmål</a:t>
            </a:r>
            <a:r>
              <a:rPr lang="en-GB" sz="1400" dirty="0">
                <a:sym typeface="Wingdings" panose="05000000000000000000" pitchFamily="2" charset="2"/>
              </a:rPr>
              <a:t> og </a:t>
            </a:r>
            <a:r>
              <a:rPr lang="en-GB" sz="1400" dirty="0" err="1">
                <a:sym typeface="Wingdings" panose="05000000000000000000" pitchFamily="2" charset="2"/>
              </a:rPr>
              <a:t>svarskalaer</a:t>
            </a:r>
            <a:endParaRPr lang="en-GB" sz="14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✓ </a:t>
            </a:r>
            <a:r>
              <a:rPr lang="en-GB" sz="1400" dirty="0" err="1">
                <a:sym typeface="Wingdings" panose="05000000000000000000" pitchFamily="2" charset="2"/>
              </a:rPr>
              <a:t>Stærkt</a:t>
            </a:r>
            <a:r>
              <a:rPr lang="en-GB" sz="1400" dirty="0">
                <a:sym typeface="Wingdings" panose="05000000000000000000" pitchFamily="2" charset="2"/>
              </a:rPr>
              <a:t> med </a:t>
            </a:r>
            <a:r>
              <a:rPr lang="en-GB" sz="1400" i="1" dirty="0" err="1">
                <a:sym typeface="Wingdings" panose="05000000000000000000" pitchFamily="2" charset="2"/>
              </a:rPr>
              <a:t>tilfældig</a:t>
            </a:r>
            <a:r>
              <a:rPr lang="en-GB" sz="1400" dirty="0">
                <a:sym typeface="Wingdings" panose="05000000000000000000" pitchFamily="2" charset="2"/>
              </a:rPr>
              <a:t> </a:t>
            </a:r>
            <a:r>
              <a:rPr lang="en-GB" sz="1400" dirty="0" err="1">
                <a:sym typeface="Wingdings" panose="05000000000000000000" pitchFamily="2" charset="2"/>
              </a:rPr>
              <a:t>udvælgelse</a:t>
            </a:r>
            <a:r>
              <a:rPr lang="en-GB" sz="1400" dirty="0">
                <a:sym typeface="Wingdings" panose="05000000000000000000" pitchFamily="2" charset="2"/>
              </a:rPr>
              <a:t> </a:t>
            </a:r>
            <a:r>
              <a:rPr lang="en-GB" sz="1400" dirty="0" err="1">
                <a:sym typeface="Wingdings" panose="05000000000000000000" pitchFamily="2" charset="2"/>
              </a:rPr>
              <a:t>af</a:t>
            </a:r>
            <a:r>
              <a:rPr lang="en-GB" sz="1400" dirty="0">
                <a:sym typeface="Wingdings" panose="05000000000000000000" pitchFamily="2" charset="2"/>
              </a:rPr>
              <a:t> de 30.000 </a:t>
            </a:r>
            <a:r>
              <a:rPr lang="en-GB" sz="1400" dirty="0" err="1">
                <a:sym typeface="Wingdings" panose="05000000000000000000" pitchFamily="2" charset="2"/>
              </a:rPr>
              <a:t>ansatte</a:t>
            </a:r>
            <a:r>
              <a:rPr lang="en-GB" sz="1400" dirty="0">
                <a:sym typeface="Wingdings" panose="05000000000000000000" pitchFamily="2" charset="2"/>
              </a:rPr>
              <a:t> </a:t>
            </a:r>
            <a:endParaRPr lang="en-GB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831" y="553231"/>
            <a:ext cx="2960041" cy="29600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823" y="3841386"/>
            <a:ext cx="2307270" cy="14655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894" y="4760259"/>
            <a:ext cx="1966632" cy="209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21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3200" dirty="0"/>
              <a:t>II. </a:t>
            </a:r>
            <a:r>
              <a:rPr lang="en-GB" sz="3200" dirty="0" err="1"/>
              <a:t>Resultaterne</a:t>
            </a:r>
            <a:r>
              <a:rPr lang="en-GB" sz="3200" dirty="0"/>
              <a:t>:</a:t>
            </a:r>
          </a:p>
          <a:p>
            <a:pPr marL="0" indent="0" algn="ctr">
              <a:buNone/>
            </a:pPr>
            <a:r>
              <a:rPr lang="en-GB" sz="3200" dirty="0" err="1"/>
              <a:t>OVEReNSTEMMELSE</a:t>
            </a:r>
            <a:r>
              <a:rPr lang="en-GB" sz="3200" dirty="0"/>
              <a:t> MED FORSKNINGEN?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C96-6FC8-42C9-BB17-90C2221900DE}" type="datetime1">
              <a:rPr lang="en-GB" smtClean="0"/>
              <a:t>13/09/2022</a:t>
            </a:fld>
            <a:endParaRPr lang="en-GB" dirty="0"/>
          </a:p>
        </p:txBody>
      </p:sp>
      <p:sp>
        <p:nvSpPr>
          <p:cNvPr id="2" name="Pladsholder til sli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8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79" y="2868732"/>
            <a:ext cx="6926652" cy="369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02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/>
              <a:t>Resultaterne vs. eksisterende forskning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C3B8-8305-4302-86E9-000A6603B7F0}" type="datetime1">
              <a:rPr lang="en-GB" smtClean="0"/>
              <a:t>13/09/2022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9</a:t>
            </a:fld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583721" y="2084003"/>
            <a:ext cx="533829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dirty="0" err="1"/>
              <a:t>Ansatte</a:t>
            </a:r>
            <a:r>
              <a:rPr lang="en-US" sz="1400" b="1" dirty="0"/>
              <a:t> </a:t>
            </a:r>
            <a:r>
              <a:rPr lang="en-US" sz="1400" b="1" dirty="0" err="1"/>
              <a:t>kendetegnet</a:t>
            </a:r>
            <a:r>
              <a:rPr lang="en-US" sz="1400" b="1" dirty="0"/>
              <a:t> </a:t>
            </a:r>
            <a:r>
              <a:rPr lang="en-US" sz="1400" b="1" dirty="0" err="1"/>
              <a:t>af</a:t>
            </a:r>
            <a:r>
              <a:rPr lang="en-US" sz="1400" b="1" dirty="0"/>
              <a:t> “mixed motivation”</a:t>
            </a:r>
          </a:p>
          <a:p>
            <a:pPr>
              <a:defRPr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a-DK" sz="1400" dirty="0"/>
              <a:t>IM/PSM/BO – men også nogen YM </a:t>
            </a:r>
            <a:endParaRPr lang="da-DK" sz="14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a-DK" sz="1400" dirty="0">
                <a:sym typeface="Wingdings" panose="05000000000000000000" pitchFamily="2" charset="2"/>
              </a:rPr>
              <a:t>Særligt BO i kommuner/region (velfærdsområderne), IM i staten (administration, forsvar, politi)</a:t>
            </a:r>
          </a:p>
          <a:p>
            <a:pPr>
              <a:defRPr/>
            </a:pPr>
            <a:endParaRPr lang="da-DK" sz="1400" dirty="0">
              <a:sym typeface="Wingdings" panose="05000000000000000000" pitchFamily="2" charset="2"/>
            </a:endParaRPr>
          </a:p>
          <a:p>
            <a:pPr>
              <a:defRPr/>
            </a:pPr>
            <a:r>
              <a:rPr lang="da-DK" sz="1400" b="1" dirty="0">
                <a:sym typeface="Wingdings" panose="05000000000000000000" pitchFamily="2" charset="2"/>
              </a:rPr>
              <a:t>”Mening” som vigtigst motivationsfaktor (IM/PSM/BO)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da-DK" sz="14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a-DK" sz="1400" dirty="0">
                <a:sym typeface="Wingdings" panose="05000000000000000000" pitchFamily="2" charset="2"/>
              </a:rPr>
              <a:t>Jf. ”prosocial </a:t>
            </a:r>
            <a:r>
              <a:rPr lang="da-DK" sz="1400" dirty="0" err="1">
                <a:sym typeface="Wingdings" panose="05000000000000000000" pitchFamily="2" charset="2"/>
              </a:rPr>
              <a:t>impact</a:t>
            </a:r>
            <a:r>
              <a:rPr lang="da-DK" sz="1400" dirty="0">
                <a:sym typeface="Wingdings" panose="05000000000000000000" pitchFamily="2" charset="2"/>
              </a:rPr>
              <a:t>”, job design og SDT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da-DK" sz="1400" dirty="0">
              <a:sym typeface="Wingdings" panose="05000000000000000000" pitchFamily="2" charset="2"/>
            </a:endParaRPr>
          </a:p>
          <a:p>
            <a:pPr>
              <a:defRPr/>
            </a:pPr>
            <a:endParaRPr lang="da-DK" sz="1400" dirty="0">
              <a:sym typeface="Wingdings" panose="05000000000000000000" pitchFamily="2" charset="2"/>
            </a:endParaRPr>
          </a:p>
          <a:p>
            <a:pPr>
              <a:defRPr/>
            </a:pPr>
            <a:r>
              <a:rPr lang="da-DK" sz="1400" b="1" dirty="0">
                <a:sym typeface="Wingdings" panose="05000000000000000000" pitchFamily="2" charset="2"/>
              </a:rPr>
              <a:t>Øvrige motivationsfaktorer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da-DK" sz="14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a-DK" sz="1400" dirty="0">
                <a:sym typeface="Wingdings" panose="05000000000000000000" pitchFamily="2" charset="2"/>
              </a:rPr>
              <a:t>Kompetence, tilhørsforhold, ledelse  </a:t>
            </a:r>
            <a:r>
              <a:rPr lang="en-US" sz="1400" dirty="0"/>
              <a:t>↑ </a:t>
            </a:r>
            <a:r>
              <a:rPr lang="da-DK" sz="1400" dirty="0">
                <a:sym typeface="Wingdings" panose="05000000000000000000" pitchFamily="2" charset="2"/>
              </a:rPr>
              <a:t>IM/PSM/BO (jf. SDT)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da-DK" sz="14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a-DK" sz="1400" dirty="0">
                <a:sym typeface="Wingdings" panose="05000000000000000000" pitchFamily="2" charset="2"/>
              </a:rPr>
              <a:t>Person-Job </a:t>
            </a:r>
            <a:r>
              <a:rPr lang="da-DK" sz="1400" dirty="0" err="1">
                <a:sym typeface="Wingdings" panose="05000000000000000000" pitchFamily="2" charset="2"/>
              </a:rPr>
              <a:t>fit</a:t>
            </a:r>
            <a:r>
              <a:rPr lang="da-DK" sz="1400" dirty="0">
                <a:sym typeface="Wingdings" panose="05000000000000000000" pitchFamily="2" charset="2"/>
              </a:rPr>
              <a:t>  </a:t>
            </a:r>
            <a:r>
              <a:rPr lang="en-US" sz="1400" dirty="0"/>
              <a:t>↑ </a:t>
            </a:r>
            <a:r>
              <a:rPr lang="da-DK" sz="1400" dirty="0">
                <a:sym typeface="Wingdings" panose="05000000000000000000" pitchFamily="2" charset="2"/>
              </a:rPr>
              <a:t>IM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a-DK" sz="1400" dirty="0">
                <a:sym typeface="Wingdings" panose="05000000000000000000" pitchFamily="2" charset="2"/>
              </a:rPr>
              <a:t>Medindflydelse  </a:t>
            </a:r>
            <a:r>
              <a:rPr lang="en-US" sz="1400" dirty="0"/>
              <a:t>↑</a:t>
            </a:r>
            <a:r>
              <a:rPr lang="da-DK" sz="1400" dirty="0">
                <a:sym typeface="Wingdings" panose="05000000000000000000" pitchFamily="2" charset="2"/>
              </a:rPr>
              <a:t>PSM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a-DK" sz="1400" dirty="0" err="1">
                <a:sym typeface="Wingdings" panose="05000000000000000000" pitchFamily="2" charset="2"/>
              </a:rPr>
              <a:t>Org</a:t>
            </a:r>
            <a:r>
              <a:rPr lang="da-DK" sz="1400" dirty="0">
                <a:sym typeface="Wingdings" panose="05000000000000000000" pitchFamily="2" charset="2"/>
              </a:rPr>
              <a:t>. værdier  </a:t>
            </a:r>
            <a:r>
              <a:rPr lang="en-US" sz="1400" dirty="0"/>
              <a:t>↑ </a:t>
            </a:r>
            <a:r>
              <a:rPr lang="da-DK" sz="1400" dirty="0">
                <a:sym typeface="Wingdings" panose="05000000000000000000" pitchFamily="2" charset="2"/>
              </a:rPr>
              <a:t>IM/PSM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a-DK" sz="1400" dirty="0" err="1">
                <a:sym typeface="Wingdings" panose="05000000000000000000" pitchFamily="2" charset="2"/>
              </a:rPr>
              <a:t>Org</a:t>
            </a:r>
            <a:r>
              <a:rPr lang="da-DK" sz="1400" dirty="0">
                <a:sym typeface="Wingdings" panose="05000000000000000000" pitchFamily="2" charset="2"/>
              </a:rPr>
              <a:t>. omdømme  </a:t>
            </a:r>
            <a:r>
              <a:rPr lang="en-US" sz="1400" dirty="0"/>
              <a:t>↑</a:t>
            </a:r>
            <a:r>
              <a:rPr lang="da-DK" sz="1400" dirty="0">
                <a:sym typeface="Wingdings" panose="05000000000000000000" pitchFamily="2" charset="2"/>
              </a:rPr>
              <a:t>IM/BO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a-DK" sz="1400" dirty="0">
                <a:sym typeface="Wingdings" panose="05000000000000000000" pitchFamily="2" charset="2"/>
              </a:rPr>
              <a:t>Mv.</a:t>
            </a:r>
          </a:p>
        </p:txBody>
      </p:sp>
      <p:sp>
        <p:nvSpPr>
          <p:cNvPr id="3" name="Rectangle 2"/>
          <p:cNvSpPr/>
          <p:nvPr/>
        </p:nvSpPr>
        <p:spPr>
          <a:xfrm>
            <a:off x="587375" y="1334576"/>
            <a:ext cx="766807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✅ </a:t>
            </a:r>
            <a:r>
              <a:rPr lang="da-DK" b="1" dirty="0"/>
              <a:t>INGEN STORE ”OVERRASKELSER”</a:t>
            </a:r>
            <a:endParaRPr lang="da-DK" b="1" i="1" dirty="0"/>
          </a:p>
          <a:p>
            <a:endParaRPr lang="en-GB" sz="1600" b="1" dirty="0">
              <a:sym typeface="Wingdings" panose="05000000000000000000" pitchFamily="2" charset="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126" y="1307625"/>
            <a:ext cx="2560705" cy="172387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514" y="1551317"/>
            <a:ext cx="1443962" cy="13361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056242" y="3426389"/>
            <a:ext cx="264858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err="1">
                <a:sym typeface="Wingdings" panose="05000000000000000000" pitchFamily="2" charset="2"/>
              </a:rPr>
              <a:t>Øvrige</a:t>
            </a:r>
            <a:r>
              <a:rPr lang="en-GB" sz="1400" b="1" dirty="0">
                <a:sym typeface="Wingdings" panose="05000000000000000000" pitchFamily="2" charset="2"/>
              </a:rPr>
              <a:t> </a:t>
            </a:r>
            <a:r>
              <a:rPr lang="en-GB" sz="1400" b="1" dirty="0" err="1">
                <a:sym typeface="Wingdings" panose="05000000000000000000" pitchFamily="2" charset="2"/>
              </a:rPr>
              <a:t>beskrivende</a:t>
            </a:r>
            <a:r>
              <a:rPr lang="en-GB" sz="1400" b="1" dirty="0">
                <a:sym typeface="Wingdings" panose="05000000000000000000" pitchFamily="2" charset="2"/>
              </a:rPr>
              <a:t> </a:t>
            </a:r>
            <a:r>
              <a:rPr lang="en-GB" sz="1400" b="1" dirty="0" err="1">
                <a:sym typeface="Wingdings" panose="05000000000000000000" pitchFamily="2" charset="2"/>
              </a:rPr>
              <a:t>forhold</a:t>
            </a:r>
            <a:endParaRPr lang="en-GB" sz="1400" b="1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 err="1">
                <a:sym typeface="Wingdings" panose="05000000000000000000" pitchFamily="2" charset="2"/>
              </a:rPr>
              <a:t>Oplevet</a:t>
            </a:r>
            <a:r>
              <a:rPr lang="en-GB" sz="1400" dirty="0">
                <a:sym typeface="Wingdings" panose="05000000000000000000" pitchFamily="2" charset="2"/>
              </a:rPr>
              <a:t> </a:t>
            </a:r>
            <a:r>
              <a:rPr lang="en-GB" sz="1400" dirty="0" err="1">
                <a:sym typeface="Wingdings" panose="05000000000000000000" pitchFamily="2" charset="2"/>
              </a:rPr>
              <a:t>indfrielse</a:t>
            </a:r>
            <a:r>
              <a:rPr lang="en-GB" sz="1400" dirty="0">
                <a:sym typeface="Wingdings" panose="05000000000000000000" pitchFamily="2" charset="2"/>
              </a:rPr>
              <a:t> </a:t>
            </a:r>
            <a:r>
              <a:rPr lang="en-GB" sz="1400" dirty="0" err="1">
                <a:sym typeface="Wingdings" panose="05000000000000000000" pitchFamily="2" charset="2"/>
              </a:rPr>
              <a:t>af</a:t>
            </a:r>
            <a:r>
              <a:rPr lang="en-GB" sz="1400" dirty="0">
                <a:sym typeface="Wingdings" panose="05000000000000000000" pitchFamily="2" charset="2"/>
              </a:rPr>
              <a:t> (</a:t>
            </a:r>
            <a:r>
              <a:rPr lang="en-GB" sz="1400" dirty="0" err="1">
                <a:sym typeface="Wingdings" panose="05000000000000000000" pitchFamily="2" charset="2"/>
              </a:rPr>
              <a:t>kompetence</a:t>
            </a:r>
            <a:r>
              <a:rPr lang="en-GB" sz="1400" dirty="0">
                <a:sym typeface="Wingdings" panose="05000000000000000000" pitchFamily="2" charset="2"/>
              </a:rPr>
              <a:t>, </a:t>
            </a:r>
            <a:r>
              <a:rPr lang="en-GB" sz="1400" dirty="0" err="1">
                <a:sym typeface="Wingdings" panose="05000000000000000000" pitchFamily="2" charset="2"/>
              </a:rPr>
              <a:t>autonomi</a:t>
            </a:r>
            <a:r>
              <a:rPr lang="en-GB" sz="1400" dirty="0">
                <a:sym typeface="Wingdings" panose="05000000000000000000" pitchFamily="2" charset="2"/>
              </a:rPr>
              <a:t>, </a:t>
            </a:r>
            <a:r>
              <a:rPr lang="en-GB" sz="1400" dirty="0" err="1">
                <a:sym typeface="Wingdings" panose="05000000000000000000" pitchFamily="2" charset="2"/>
              </a:rPr>
              <a:t>tilhørsforhold</a:t>
            </a:r>
            <a:r>
              <a:rPr lang="en-GB" sz="1400" dirty="0">
                <a:sym typeface="Wingdings" panose="05000000000000000000" pitchFamily="2" charset="2"/>
              </a:rPr>
              <a:t>) og “</a:t>
            </a:r>
            <a:r>
              <a:rPr lang="en-GB" sz="1400" dirty="0" err="1">
                <a:sym typeface="Wingdings" panose="05000000000000000000" pitchFamily="2" charset="2"/>
              </a:rPr>
              <a:t>mening</a:t>
            </a:r>
            <a:r>
              <a:rPr lang="en-GB" sz="1400" dirty="0">
                <a:sym typeface="Wingdings" panose="05000000000000000000" pitchFamily="2" charset="2"/>
              </a:rPr>
              <a:t>”</a:t>
            </a:r>
            <a:endParaRPr lang="en-US" sz="1400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 err="1">
                <a:sym typeface="Wingdings" panose="05000000000000000000" pitchFamily="2" charset="2"/>
              </a:rPr>
              <a:t>Vægter</a:t>
            </a:r>
            <a:r>
              <a:rPr lang="en-GB" sz="1400" dirty="0">
                <a:sym typeface="Wingdings" panose="05000000000000000000" pitchFamily="2" charset="2"/>
              </a:rPr>
              <a:t> </a:t>
            </a:r>
            <a:r>
              <a:rPr lang="en-GB" sz="1400" dirty="0" err="1">
                <a:sym typeface="Wingdings" panose="05000000000000000000" pitchFamily="2" charset="2"/>
              </a:rPr>
              <a:t>rimelig</a:t>
            </a:r>
            <a:r>
              <a:rPr lang="en-GB" sz="1400" dirty="0">
                <a:sym typeface="Wingdings" panose="05000000000000000000" pitchFamily="2" charset="2"/>
              </a:rPr>
              <a:t> “work-family” balance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400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sym typeface="Wingdings" panose="05000000000000000000" pitchFamily="2" charset="2"/>
              </a:rPr>
              <a:t>Person-Job fit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 err="1">
                <a:sym typeface="Wingdings" panose="05000000000000000000" pitchFamily="2" charset="2"/>
              </a:rPr>
              <a:t>Medindflydelse</a:t>
            </a:r>
            <a:endParaRPr lang="en-GB" sz="1400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sym typeface="Wingdings" panose="05000000000000000000" pitchFamily="2" charset="2"/>
              </a:rPr>
              <a:t>Org. </a:t>
            </a:r>
            <a:r>
              <a:rPr lang="en-GB" sz="1400" dirty="0" err="1">
                <a:sym typeface="Wingdings" panose="05000000000000000000" pitchFamily="2" charset="2"/>
              </a:rPr>
              <a:t>omdømme</a:t>
            </a:r>
            <a:endParaRPr lang="en-GB" sz="1400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/>
              <a:t>Org. v</a:t>
            </a:r>
            <a:r>
              <a:rPr lang="en-GB" sz="1400" dirty="0" err="1">
                <a:sym typeface="Wingdings" panose="05000000000000000000" pitchFamily="2" charset="2"/>
              </a:rPr>
              <a:t>ærdier</a:t>
            </a:r>
            <a:endParaRPr lang="en-GB" sz="1400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/>
              <a:t>U</a:t>
            </a:r>
            <a:r>
              <a:rPr lang="en-GB" sz="1400" dirty="0" err="1">
                <a:sym typeface="Wingdings" panose="05000000000000000000" pitchFamily="2" charset="2"/>
              </a:rPr>
              <a:t>dviklingsmuligheder</a:t>
            </a:r>
            <a:endParaRPr lang="en-GB" sz="1400" dirty="0">
              <a:sym typeface="Wingdings" panose="05000000000000000000" pitchFamily="2" charset="2"/>
            </a:endParaRPr>
          </a:p>
          <a:p>
            <a:endParaRPr lang="en-GB" sz="14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9968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Brugerdefineret design">
  <a:themeElements>
    <a:clrScheme name="KU 2016">
      <a:dk1>
        <a:sysClr val="windowText" lastClr="000000"/>
      </a:dk1>
      <a:lt1>
        <a:sysClr val="window" lastClr="FFFFFF"/>
      </a:lt1>
      <a:dk2>
        <a:srgbClr val="6E6E6E"/>
      </a:dk2>
      <a:lt2>
        <a:srgbClr val="E7E6E6"/>
      </a:lt2>
      <a:accent1>
        <a:srgbClr val="A31D20"/>
      </a:accent1>
      <a:accent2>
        <a:srgbClr val="7B7B7B"/>
      </a:accent2>
      <a:accent3>
        <a:srgbClr val="D49F3A"/>
      </a:accent3>
      <a:accent4>
        <a:srgbClr val="42759B"/>
      </a:accent4>
      <a:accent5>
        <a:srgbClr val="79ADB1"/>
      </a:accent5>
      <a:accent6>
        <a:srgbClr val="779921"/>
      </a:accent6>
      <a:hlink>
        <a:srgbClr val="A31D20"/>
      </a:hlink>
      <a:folHlink>
        <a:srgbClr val="000000"/>
      </a:folHlink>
    </a:clrScheme>
    <a:fontScheme name="KU2016">
      <a:majorFont>
        <a:latin typeface="Microsoft New Tai Lue"/>
        <a:ea typeface=""/>
        <a:cs typeface=""/>
      </a:majorFont>
      <a:minorFont>
        <a:latin typeface="Microsoft New Tai Lue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_3_DK_fuld.potx" id="{79C632DA-036A-4FC7-9947-83DA9092ADA2}" vid="{3A6BC8B4-A432-4EEC-865A-72B5601D34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4x3_DK_fuld</Template>
  <TotalTime>0</TotalTime>
  <Words>912</Words>
  <Application>Microsoft Macintosh PowerPoint</Application>
  <PresentationFormat>Skærmshow (4:3)</PresentationFormat>
  <Paragraphs>185</Paragraphs>
  <Slides>13</Slides>
  <Notes>13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13</vt:i4>
      </vt:variant>
    </vt:vector>
  </HeadingPairs>
  <TitlesOfParts>
    <vt:vector size="18" baseType="lpstr">
      <vt:lpstr>Arial</vt:lpstr>
      <vt:lpstr>Calibri</vt:lpstr>
      <vt:lpstr>Microsoft New Tai Lue</vt:lpstr>
      <vt:lpstr>Wingdings</vt:lpstr>
      <vt:lpstr>Brugerdefineret design</vt:lpstr>
      <vt:lpstr>PowerPoint-præsentation</vt:lpstr>
      <vt:lpstr>Hvorfor fokus på motivation?</vt:lpstr>
      <vt:lpstr>Dagsorden</vt:lpstr>
      <vt:lpstr>PowerPoint-præsentation</vt:lpstr>
      <vt:lpstr>Motivationsteori og -begreber</vt:lpstr>
      <vt:lpstr>Motivationsteori og -begreber</vt:lpstr>
      <vt:lpstr>Undersøgelsesmetoden</vt:lpstr>
      <vt:lpstr>PowerPoint-præsentation</vt:lpstr>
      <vt:lpstr>Resultaterne vs. eksisterende forskning</vt:lpstr>
      <vt:lpstr>Resultaterne vs. eksisterende forskning</vt:lpstr>
      <vt:lpstr>Resultaterne vs. eksisterende forskning</vt:lpstr>
      <vt:lpstr>PowerPoint-præsentation</vt:lpstr>
      <vt:lpstr>Hvad peger Motivationsundersøgelsen på?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2019-09-20T07:51:14Z</dcterms:created>
  <dcterms:modified xsi:type="dcterms:W3CDTF">2022-09-13T11:26:48Z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www.skabelon.dk</vt:lpwstr>
  </property>
</Properties>
</file>